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5" autoAdjust="0"/>
  </p:normalViewPr>
  <p:slideViewPr>
    <p:cSldViewPr>
      <p:cViewPr varScale="1">
        <p:scale>
          <a:sx n="71" d="100"/>
          <a:sy n="7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2C856-47E3-4589-9D61-0F156FCD83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1C12F-09E9-4BDE-8D0D-C0217BCB8A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8644A-FBC7-4193-9F26-125D6E7604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EFD8BC-F4C6-43B4-AAC9-A9424E32EE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05BE0-AB66-4745-A8B8-17BF7E1777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470AF-83EE-4E7C-AE47-521D63C38A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83C1B-F37B-443A-8062-A9226AE487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D49ED-3F96-42F7-85F2-90690DC3A3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E8FFF9-4479-48DD-AAAF-FA288FEED8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6C84F-9116-44ED-B99C-9653D3F671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12E6E-1D45-46DE-BE82-9DB06A62BB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777F0B-F5AE-4A78-8C3A-A6F4E77B63D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8" descr="RG_PPT_E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Absorption Rate</a:t>
            </a:r>
            <a:r>
              <a:rPr lang="ru-RU" dirty="0" smtClean="0"/>
              <a:t>: </a:t>
            </a:r>
            <a:r>
              <a:rPr lang="en-US" dirty="0" smtClean="0"/>
              <a:t>4</a:t>
            </a:r>
            <a:r>
              <a:rPr lang="ru-RU" dirty="0" smtClean="0"/>
              <a:t> фактора влияния на него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Опыт американских Дилеров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32" y="0"/>
            <a:ext cx="7772400" cy="1143000"/>
          </a:xfrm>
        </p:spPr>
        <p:txBody>
          <a:bodyPr/>
          <a:lstStyle/>
          <a:p>
            <a:r>
              <a:rPr lang="ru-RU" sz="4000" dirty="0" smtClean="0"/>
              <a:t>Влияние скидок на прибыль</a:t>
            </a:r>
            <a:endParaRPr lang="ru-RU" sz="4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786050" y="1643050"/>
          <a:ext cx="4143404" cy="3762392"/>
        </p:xfrm>
        <a:graphic>
          <a:graphicData uri="http://schemas.openxmlformats.org/drawingml/2006/table">
            <a:tbl>
              <a:tblPr/>
              <a:tblGrid>
                <a:gridCol w="2273654"/>
                <a:gridCol w="980257"/>
                <a:gridCol w="889493"/>
              </a:tblGrid>
              <a:tr h="3160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Работы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З/ч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Выручка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GM1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2 816,90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GM1, %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 выручке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EBITDA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2 233,75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1 233,01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EBITDA, %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 выручке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Скидка 15%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1 500,00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1 500,00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EBITDA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1 898,69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1 048,06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влияние скидки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335,06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184,95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00100" y="-71462"/>
            <a:ext cx="7772400" cy="1470025"/>
          </a:xfrm>
        </p:spPr>
        <p:txBody>
          <a:bodyPr/>
          <a:lstStyle/>
          <a:p>
            <a:r>
              <a:rPr lang="ru-RU" sz="4000" dirty="0" smtClean="0"/>
              <a:t>Реальные полномочия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5" y="1214422"/>
            <a:ext cx="8612261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«Есть только один босс – клиент. </a:t>
            </a:r>
            <a:endParaRPr lang="en-US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 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может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волить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любогов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компании – от президента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рядового сотрудника, просто потратив 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вои деньги в другом месте»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			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Сэм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Уолтон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		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основатель компании</a:t>
            </a:r>
          </a:p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		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Wal-Mart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772400" cy="1143000"/>
          </a:xfrm>
        </p:spPr>
        <p:txBody>
          <a:bodyPr/>
          <a:lstStyle/>
          <a:p>
            <a:r>
              <a:rPr lang="ru-RU" sz="4000" dirty="0" smtClean="0"/>
              <a:t>Где набирать МК?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643050"/>
            <a:ext cx="7772400" cy="4114800"/>
          </a:xfrm>
        </p:spPr>
        <p:txBody>
          <a:bodyPr/>
          <a:lstStyle/>
          <a:p>
            <a:r>
              <a:rPr lang="ru-RU" dirty="0" smtClean="0"/>
              <a:t>Избегать «летунов» и «слабых звеньев»</a:t>
            </a:r>
          </a:p>
          <a:p>
            <a:r>
              <a:rPr lang="ru-RU" dirty="0" smtClean="0"/>
              <a:t>Искать на «сером рынке»</a:t>
            </a:r>
          </a:p>
          <a:p>
            <a:r>
              <a:rPr lang="ru-RU" dirty="0" smtClean="0"/>
              <a:t>Искать «Снаружи»: рестораны, гостиницы, прокатные конторы, туристический бизнес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94129"/>
            <a:ext cx="77724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Стратегия сервисного маркетинга: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4237" y="2446518"/>
            <a:ext cx="82452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Долгосрочные отношения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Вместо скидок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32" y="71414"/>
            <a:ext cx="7772400" cy="1143000"/>
          </a:xfrm>
        </p:spPr>
        <p:txBody>
          <a:bodyPr/>
          <a:lstStyle/>
          <a:p>
            <a:r>
              <a:rPr lang="en-US" sz="4000" dirty="0" smtClean="0"/>
              <a:t>4 </a:t>
            </a:r>
            <a:r>
              <a:rPr lang="ru-RU" sz="4000" dirty="0" smtClean="0"/>
              <a:t>фактора, влияющие на </a:t>
            </a:r>
            <a:r>
              <a:rPr lang="en-US" sz="4000" dirty="0" smtClean="0"/>
              <a:t>AR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Контролировать затраты</a:t>
            </a:r>
          </a:p>
          <a:p>
            <a:r>
              <a:rPr lang="ru-RU" dirty="0" smtClean="0"/>
              <a:t>Увеличивать прибыль (</a:t>
            </a:r>
            <a:r>
              <a:rPr lang="en-US" dirty="0" smtClean="0"/>
              <a:t>GM1)</a:t>
            </a:r>
          </a:p>
          <a:p>
            <a:r>
              <a:rPr lang="ru-RU" dirty="0" smtClean="0"/>
              <a:t>Поднимать продажи на 1 визит</a:t>
            </a:r>
          </a:p>
          <a:p>
            <a:r>
              <a:rPr lang="ru-RU" dirty="0" smtClean="0"/>
              <a:t>Наращивать количество визитов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142984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Зиг </a:t>
            </a:r>
            <a:r>
              <a:rPr lang="ru-RU" dirty="0" err="1" smtClean="0"/>
              <a:t>Зиглар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/>
          </a:p>
          <a:p>
            <a:pPr marL="0"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«Вы должны иметь безупречные, отлично выстроенные процессы для того, чтобы заработать столько, сколько вы имели год назад!»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8605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GM1 Service</a:t>
            </a:r>
            <a:endParaRPr lang="en-US" dirty="0"/>
          </a:p>
          <a:p>
            <a:pPr>
              <a:buNone/>
            </a:pPr>
            <a:r>
              <a:rPr lang="en-US" dirty="0" smtClean="0"/>
              <a:t>Absorption Rate = </a:t>
            </a:r>
            <a:r>
              <a:rPr lang="ru-RU" dirty="0" smtClean="0"/>
              <a:t>      (</a:t>
            </a:r>
            <a:r>
              <a:rPr lang="en-US" dirty="0" smtClean="0"/>
              <a:t>Total costs)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357686" y="3143248"/>
            <a:ext cx="278608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643306" y="4071942"/>
            <a:ext cx="17684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100</a:t>
            </a: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%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5946" y="142852"/>
            <a:ext cx="7772400" cy="1143000"/>
          </a:xfrm>
        </p:spPr>
        <p:txBody>
          <a:bodyPr/>
          <a:lstStyle/>
          <a:p>
            <a:r>
              <a:rPr lang="en-US" sz="4000" dirty="0" smtClean="0"/>
              <a:t>4 </a:t>
            </a:r>
            <a:r>
              <a:rPr lang="ru-RU" sz="4000" dirty="0" smtClean="0"/>
              <a:t>фактора, влияющие на </a:t>
            </a:r>
            <a:r>
              <a:rPr lang="en-US" sz="4000" dirty="0" smtClean="0"/>
              <a:t>AR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Контролировать затраты</a:t>
            </a:r>
          </a:p>
          <a:p>
            <a:r>
              <a:rPr lang="ru-RU" dirty="0" smtClean="0"/>
              <a:t>Увеличивать прибыль (</a:t>
            </a:r>
            <a:r>
              <a:rPr lang="en-US" dirty="0" smtClean="0"/>
              <a:t>GM1)</a:t>
            </a:r>
          </a:p>
          <a:p>
            <a:r>
              <a:rPr lang="ru-RU" dirty="0" smtClean="0"/>
              <a:t>Поднимать продажи на 1 визит</a:t>
            </a:r>
          </a:p>
          <a:p>
            <a:r>
              <a:rPr lang="ru-RU" dirty="0" smtClean="0"/>
              <a:t>Наращивать количество визитов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2791" y="-53788"/>
            <a:ext cx="77724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Для начала сделайте так, чтобы к вам приехали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214422"/>
            <a:ext cx="7772400" cy="4114800"/>
          </a:xfrm>
        </p:spPr>
        <p:txBody>
          <a:bodyPr/>
          <a:lstStyle/>
          <a:p>
            <a:r>
              <a:rPr lang="ru-RU" dirty="0" smtClean="0"/>
              <a:t>Часы работы</a:t>
            </a:r>
          </a:p>
          <a:p>
            <a:r>
              <a:rPr lang="ru-RU" dirty="0" smtClean="0"/>
              <a:t>Предварительная запись  - персональная ответственность</a:t>
            </a:r>
          </a:p>
          <a:p>
            <a:r>
              <a:rPr lang="ru-RU" dirty="0" smtClean="0"/>
              <a:t>Внешний вид персонала, зоны приемки и зоны отдыха клиентов</a:t>
            </a:r>
          </a:p>
          <a:p>
            <a:r>
              <a:rPr lang="ru-RU" dirty="0" smtClean="0"/>
              <a:t>Вам самим нравится то, что вы видите?</a:t>
            </a:r>
          </a:p>
          <a:p>
            <a:r>
              <a:rPr lang="ru-RU" dirty="0" smtClean="0"/>
              <a:t>«Пакеты» (быстрая замена масла, и т.д.)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9052" y="13447"/>
            <a:ext cx="7772400" cy="1143000"/>
          </a:xfrm>
        </p:spPr>
        <p:txBody>
          <a:bodyPr/>
          <a:lstStyle/>
          <a:p>
            <a:r>
              <a:rPr lang="ru-RU" sz="4000" dirty="0" smtClean="0"/>
              <a:t>Правильный расчет персонала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428736"/>
            <a:ext cx="7772400" cy="4114800"/>
          </a:xfrm>
        </p:spPr>
        <p:txBody>
          <a:bodyPr/>
          <a:lstStyle/>
          <a:p>
            <a:r>
              <a:rPr lang="ru-RU" dirty="0" smtClean="0"/>
              <a:t>1 МК на 15 клиентов</a:t>
            </a:r>
          </a:p>
          <a:p>
            <a:r>
              <a:rPr lang="ru-RU" dirty="0" smtClean="0"/>
              <a:t>4 механика на 1 МК</a:t>
            </a:r>
          </a:p>
          <a:p>
            <a:r>
              <a:rPr lang="ru-RU" dirty="0" smtClean="0"/>
              <a:t>Отношение Продуктивные/Непродуктивные сотрудники 2/1</a:t>
            </a:r>
          </a:p>
          <a:p>
            <a:r>
              <a:rPr lang="ru-RU" dirty="0" smtClean="0"/>
              <a:t>Персональная ответственность за запись</a:t>
            </a:r>
          </a:p>
          <a:p>
            <a:r>
              <a:rPr lang="ru-RU" dirty="0" smtClean="0"/>
              <a:t>Дежурство ПК на сервисе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143000"/>
          </a:xfrm>
        </p:spPr>
        <p:txBody>
          <a:bodyPr/>
          <a:lstStyle/>
          <a:p>
            <a:r>
              <a:rPr lang="ru-RU" sz="4000" dirty="0" smtClean="0"/>
              <a:t>Куда уходят клиенты?</a:t>
            </a:r>
            <a:endParaRPr lang="ru-RU" sz="4000" dirty="0"/>
          </a:p>
        </p:txBody>
      </p:sp>
      <p:pic>
        <p:nvPicPr>
          <p:cNvPr id="4" name="Picture 3" descr="kundenbindungs_cycle_neu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82803" y="1600200"/>
            <a:ext cx="597839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-80682"/>
            <a:ext cx="77724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Сколько клиентов на МК должно быть?</a:t>
            </a:r>
            <a:endParaRPr lang="ru-RU" sz="4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57423" y="1285860"/>
          <a:ext cx="4071966" cy="4778388"/>
        </p:xfrm>
        <a:graphic>
          <a:graphicData uri="http://schemas.openxmlformats.org/drawingml/2006/table">
            <a:tbl>
              <a:tblPr/>
              <a:tblGrid>
                <a:gridCol w="3335262"/>
                <a:gridCol w="736704"/>
              </a:tblGrid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Операция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Минуты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Работа с записью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Осмотр автомобиля  с клиентом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Оформление заказ-наряда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Подбор запчастей, подготовка стоимости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Разъяснение затрат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Выдача а/м клиенту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Итого время на 1 клиента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Кол-во клиентов в день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Итого время на работу с клиентами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35" marR="8835" marT="88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35" marR="8835" marT="88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Обед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Туалет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Дорожные тесты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Исходящие звонки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Подготовка к следующему раб.дню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Технические вопросы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Встреча с Руководителем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Консультации по телефону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дополнительное время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35" marR="8835" marT="88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35" marR="8835" marT="88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времени в день, часы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13,3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Рабочее время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8835" marR="8835" marT="8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7384" y="0"/>
            <a:ext cx="7772400" cy="1143000"/>
          </a:xfrm>
        </p:spPr>
        <p:txBody>
          <a:bodyPr/>
          <a:lstStyle/>
          <a:p>
            <a:r>
              <a:rPr lang="ru-RU" sz="4000" dirty="0" smtClean="0"/>
              <a:t>Увеличение продаж на 1 визит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928802"/>
            <a:ext cx="8387938" cy="17859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Акция: 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ПРОДАЮТ ВСЕ!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772400" cy="1143000"/>
          </a:xfrm>
        </p:spPr>
        <p:txBody>
          <a:bodyPr/>
          <a:lstStyle/>
          <a:p>
            <a:r>
              <a:rPr lang="ru-RU" sz="4000" dirty="0" smtClean="0"/>
              <a:t>Контроль затрат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357298"/>
            <a:ext cx="7772400" cy="4114800"/>
          </a:xfrm>
        </p:spPr>
        <p:txBody>
          <a:bodyPr/>
          <a:lstStyle/>
          <a:p>
            <a:r>
              <a:rPr lang="ru-RU" dirty="0" smtClean="0"/>
              <a:t>Кто контролирует прибыль при продаже автомобиля? </a:t>
            </a:r>
          </a:p>
          <a:p>
            <a:pPr>
              <a:buNone/>
            </a:pP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Кто контролирует прибыль при закрытии </a:t>
            </a:r>
            <a:r>
              <a:rPr lang="ru-RU" dirty="0" err="1" smtClean="0"/>
              <a:t>заказ-наряда</a:t>
            </a:r>
            <a:r>
              <a:rPr lang="ru-RU" dirty="0" smtClean="0"/>
              <a:t>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714621"/>
            <a:ext cx="7643834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3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Руководитель отдела продаж</a:t>
            </a:r>
            <a:endParaRPr lang="ru-RU" sz="33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143512"/>
            <a:ext cx="7643834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3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?????</a:t>
            </a:r>
            <a:endParaRPr lang="ru-RU" sz="33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407</Words>
  <Application>Microsoft Office PowerPoint</Application>
  <PresentationFormat>Экран (4:3)</PresentationFormat>
  <Paragraphs>139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Blank Presentation</vt:lpstr>
      <vt:lpstr>Absorption Rate: 4 фактора влияния на него</vt:lpstr>
      <vt:lpstr>Слайд 2</vt:lpstr>
      <vt:lpstr>4 фактора, влияющие на AR</vt:lpstr>
      <vt:lpstr>Для начала сделайте так, чтобы к вам приехали</vt:lpstr>
      <vt:lpstr>Правильный расчет персонала</vt:lpstr>
      <vt:lpstr>Куда уходят клиенты?</vt:lpstr>
      <vt:lpstr>Сколько клиентов на МК должно быть?</vt:lpstr>
      <vt:lpstr>Увеличение продаж на 1 визит</vt:lpstr>
      <vt:lpstr>Контроль затрат</vt:lpstr>
      <vt:lpstr>Влияние скидок на прибыль</vt:lpstr>
      <vt:lpstr>Реальные полномочия</vt:lpstr>
      <vt:lpstr>Где набирать МК?</vt:lpstr>
      <vt:lpstr>Стратегия сервисного маркетинга:</vt:lpstr>
      <vt:lpstr>4 фактора, влияющие на AR</vt:lpstr>
      <vt:lpstr>Слайд 15</vt:lpstr>
      <vt:lpstr>Спасибо за внимание</vt:lpstr>
    </vt:vector>
  </TitlesOfParts>
  <Company>Rolf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Dmitry Borisov 1</dc:creator>
  <cp:lastModifiedBy>kenevskaya</cp:lastModifiedBy>
  <cp:revision>21</cp:revision>
  <dcterms:created xsi:type="dcterms:W3CDTF">2009-11-19T08:07:59Z</dcterms:created>
  <dcterms:modified xsi:type="dcterms:W3CDTF">2011-07-04T08:07:27Z</dcterms:modified>
</cp:coreProperties>
</file>