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Override6.xml" ContentType="application/vnd.openxmlformats-officedocument.themeOverride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57" r:id="rId4"/>
    <p:sldId id="258" r:id="rId5"/>
    <p:sldId id="259" r:id="rId6"/>
    <p:sldId id="267" r:id="rId7"/>
    <p:sldId id="263" r:id="rId8"/>
    <p:sldId id="262" r:id="rId9"/>
    <p:sldId id="264" r:id="rId10"/>
    <p:sldId id="265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CC"/>
    <a:srgbClr val="1AA635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52;&#1086;&#1103;%20&#1089;&#1086;&#1074;&#1089;&#1077;&#1084;\&#1057;&#1087;&#1080;&#1095;&#1080;\23.04.10\&#1057;&#1090;&#1088;&#1091;&#1082;&#1090;&#1091;&#1088;&#1072;%20&#1088;&#1072;&#1089;&#1093;&#1086;&#1076;&#1086;&#1074;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Изменение!$B$9:$B$10</c:f>
              <c:strCache>
                <c:ptCount val="1"/>
                <c:pt idx="0">
                  <c:v>Наша доля рынка в Москве</c:v>
                </c:pt>
              </c:strCache>
            </c:strRef>
          </c:tx>
          <c:cat>
            <c:strRef>
              <c:f>Изменение!$A$11:$A$14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 (3 месяца)</c:v>
                </c:pt>
              </c:strCache>
            </c:strRef>
          </c:cat>
          <c:val>
            <c:numRef>
              <c:f>Изменение!$B$11:$B$14</c:f>
              <c:numCache>
                <c:formatCode>0.00%</c:formatCode>
                <c:ptCount val="4"/>
                <c:pt idx="0">
                  <c:v>9.751871477836653E-2</c:v>
                </c:pt>
                <c:pt idx="1">
                  <c:v>9.3600000000000391E-2</c:v>
                </c:pt>
                <c:pt idx="2">
                  <c:v>9.7000000000000045E-2</c:v>
                </c:pt>
                <c:pt idx="3">
                  <c:v>9.8000000000000351E-2</c:v>
                </c:pt>
              </c:numCache>
            </c:numRef>
          </c:val>
        </c:ser>
        <c:ser>
          <c:idx val="1"/>
          <c:order val="1"/>
          <c:tx>
            <c:strRef>
              <c:f>Изменение!$C$9:$C$10</c:f>
              <c:strCache>
                <c:ptCount val="1"/>
                <c:pt idx="0">
                  <c:v>Наша доля рынка в РФ</c:v>
                </c:pt>
              </c:strCache>
            </c:strRef>
          </c:tx>
          <c:cat>
            <c:strRef>
              <c:f>Изменение!$A$11:$A$14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 (3 месяца)</c:v>
                </c:pt>
              </c:strCache>
            </c:strRef>
          </c:cat>
          <c:val>
            <c:numRef>
              <c:f>Изменение!$C$11:$C$14</c:f>
              <c:numCache>
                <c:formatCode>0.00%</c:formatCode>
                <c:ptCount val="4"/>
                <c:pt idx="0">
                  <c:v>4.8400000000000033E-2</c:v>
                </c:pt>
                <c:pt idx="1">
                  <c:v>4.4600000000000112E-2</c:v>
                </c:pt>
                <c:pt idx="2">
                  <c:v>4.7000000000000118E-2</c:v>
                </c:pt>
                <c:pt idx="3">
                  <c:v>4.6000000000000013E-2</c:v>
                </c:pt>
              </c:numCache>
            </c:numRef>
          </c:val>
        </c:ser>
        <c:shape val="cylinder"/>
        <c:axId val="72056192"/>
        <c:axId val="72463488"/>
        <c:axId val="0"/>
      </c:bar3DChart>
      <c:catAx>
        <c:axId val="7205619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2463488"/>
        <c:crosses val="autoZero"/>
        <c:auto val="1"/>
        <c:lblAlgn val="ctr"/>
        <c:lblOffset val="100"/>
      </c:catAx>
      <c:valAx>
        <c:axId val="7246348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2056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919489814756803"/>
          <c:y val="8.2747885680956548E-2"/>
          <c:w val="0.34166666666666823"/>
          <c:h val="0.31135608048993973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</c:chart>
  <c:txPr>
    <a:bodyPr/>
    <a:lstStyle/>
    <a:p>
      <a:pPr>
        <a:defRPr lang="ru-RU" sz="1400" kern="1200" dirty="0">
          <a:solidFill>
            <a:schemeClr val="tx2"/>
          </a:solidFill>
          <a:latin typeface="Arial Unicode MS" pitchFamily="34" charset="-128"/>
          <a:ea typeface="Arial Unicode MS" pitchFamily="34" charset="-128"/>
          <a:cs typeface="Times New Roman" pitchFamily="18" charset="0"/>
        </a:defRPr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'Изменение показателей диагр'!$A$7</c:f>
              <c:strCache>
                <c:ptCount val="1"/>
                <c:pt idx="0">
                  <c:v>продажа автомобилей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'Изменение показателей диагр'!$B$5:$C$6</c:f>
              <c:strCache>
                <c:ptCount val="2"/>
                <c:pt idx="0">
                  <c:v>Выручка 2009</c:v>
                </c:pt>
                <c:pt idx="1">
                  <c:v>Выручка 2008</c:v>
                </c:pt>
              </c:strCache>
            </c:strRef>
          </c:cat>
          <c:val>
            <c:numRef>
              <c:f>'Изменение показателей диагр'!$B$7:$C$7</c:f>
              <c:numCache>
                <c:formatCode>0%</c:formatCode>
                <c:ptCount val="2"/>
                <c:pt idx="0">
                  <c:v>0.53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'Изменение показателей диагр'!$A$8</c:f>
              <c:strCache>
                <c:ptCount val="1"/>
                <c:pt idx="0">
                  <c:v>слесарный уч-к</c:v>
                </c:pt>
              </c:strCache>
            </c:strRef>
          </c:tx>
          <c:cat>
            <c:strRef>
              <c:f>'Изменение показателей диагр'!$B$5:$C$6</c:f>
              <c:strCache>
                <c:ptCount val="2"/>
                <c:pt idx="0">
                  <c:v>Выручка 2009</c:v>
                </c:pt>
                <c:pt idx="1">
                  <c:v>Выручка 2008</c:v>
                </c:pt>
              </c:strCache>
            </c:strRef>
          </c:cat>
          <c:val>
            <c:numRef>
              <c:f>'Изменение показателей диагр'!$B$8:$C$8</c:f>
              <c:numCache>
                <c:formatCode>0%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'Изменение показателей диагр'!$A$9</c:f>
              <c:strCache>
                <c:ptCount val="1"/>
                <c:pt idx="0">
                  <c:v>кузовной уч-к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'Изменение показателей диагр'!$B$5:$C$6</c:f>
              <c:strCache>
                <c:ptCount val="2"/>
                <c:pt idx="0">
                  <c:v>Выручка 2009</c:v>
                </c:pt>
                <c:pt idx="1">
                  <c:v>Выручка 2008</c:v>
                </c:pt>
              </c:strCache>
            </c:strRef>
          </c:cat>
          <c:val>
            <c:numRef>
              <c:f>'Изменение показателей диагр'!$B$9:$C$9</c:f>
              <c:numCache>
                <c:formatCode>0%</c:formatCode>
                <c:ptCount val="2"/>
                <c:pt idx="0">
                  <c:v>1.35</c:v>
                </c:pt>
                <c:pt idx="1">
                  <c:v>1</c:v>
                </c:pt>
              </c:numCache>
            </c:numRef>
          </c:val>
        </c:ser>
        <c:ser>
          <c:idx val="3"/>
          <c:order val="3"/>
          <c:tx>
            <c:strRef>
              <c:f>'Изменение показателей диагр'!$A$10</c:f>
              <c:strCache>
                <c:ptCount val="1"/>
              </c:strCache>
            </c:strRef>
          </c:tx>
          <c:cat>
            <c:strRef>
              <c:f>'Изменение показателей диагр'!$B$5:$C$6</c:f>
              <c:strCache>
                <c:ptCount val="2"/>
                <c:pt idx="0">
                  <c:v>Выручка 2009</c:v>
                </c:pt>
                <c:pt idx="1">
                  <c:v>Выручка 2008</c:v>
                </c:pt>
              </c:strCache>
            </c:strRef>
          </c:cat>
          <c:val>
            <c:numRef>
              <c:f>'Изменение показателей диагр'!$B$10:$C$10</c:f>
              <c:numCache>
                <c:formatCode>General</c:formatCode>
                <c:ptCount val="2"/>
              </c:numCache>
            </c:numRef>
          </c:val>
        </c:ser>
        <c:axId val="72958720"/>
        <c:axId val="72960256"/>
      </c:barChart>
      <c:catAx>
        <c:axId val="7295872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2960256"/>
        <c:crosses val="autoZero"/>
        <c:auto val="1"/>
        <c:lblAlgn val="ctr"/>
        <c:lblOffset val="100"/>
      </c:catAx>
      <c:valAx>
        <c:axId val="729602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ru-RU" sz="1000" b="1" i="0" u="none" strike="noStrike" baseline="0"/>
                  <a:t>Темп прироста, % (+,-) </a:t>
                </a:r>
                <a:endParaRPr lang="ru-RU" b="1"/>
              </a:p>
            </c:rich>
          </c:tx>
        </c:title>
        <c:numFmt formatCode="0%" sourceLinked="1"/>
        <c:majorTickMark val="none"/>
        <c:tickLblPos val="nextTo"/>
        <c:txPr>
          <a:bodyPr/>
          <a:lstStyle/>
          <a:p>
            <a:pPr>
              <a:defRPr baseline="0">
                <a:solidFill>
                  <a:srgbClr val="0033CC"/>
                </a:solidFill>
              </a:defRPr>
            </a:pPr>
            <a:endParaRPr lang="ru-RU"/>
          </a:p>
        </c:txPr>
        <c:crossAx val="72958720"/>
        <c:crosses val="autoZero"/>
        <c:crossBetween val="between"/>
      </c:valAx>
    </c:plotArea>
    <c:legend>
      <c:legendPos val="r"/>
      <c:legendEntry>
        <c:idx val="3"/>
        <c:delete val="1"/>
      </c:legendEntry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'Изменение показателей диагр'!$B$11:$B$12</c:f>
              <c:strCache>
                <c:ptCount val="1"/>
                <c:pt idx="0">
                  <c:v>Расходы 2009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'Изменение показателей диагр'!$A$13:$A$19</c:f>
              <c:strCache>
                <c:ptCount val="7"/>
                <c:pt idx="0">
                  <c:v>Поставщики</c:v>
                </c:pt>
                <c:pt idx="1">
                  <c:v>ФОТ</c:v>
                </c:pt>
                <c:pt idx="2">
                  <c:v>Налоги</c:v>
                </c:pt>
                <c:pt idx="3">
                  <c:v>Налог на прибыль</c:v>
                </c:pt>
                <c:pt idx="4">
                  <c:v>Внебюджетные фонды</c:v>
                </c:pt>
                <c:pt idx="5">
                  <c:v>Прочие</c:v>
                </c:pt>
                <c:pt idx="6">
                  <c:v>ОС</c:v>
                </c:pt>
              </c:strCache>
            </c:strRef>
          </c:cat>
          <c:val>
            <c:numRef>
              <c:f>'Изменение показателей диагр'!$B$13:$B$19</c:f>
              <c:numCache>
                <c:formatCode>0%</c:formatCode>
                <c:ptCount val="7"/>
                <c:pt idx="0">
                  <c:v>0.56999999999999995</c:v>
                </c:pt>
                <c:pt idx="1">
                  <c:v>1.1800000000000024</c:v>
                </c:pt>
                <c:pt idx="2">
                  <c:v>1.03</c:v>
                </c:pt>
                <c:pt idx="3">
                  <c:v>0.59</c:v>
                </c:pt>
                <c:pt idx="4">
                  <c:v>0.93</c:v>
                </c:pt>
                <c:pt idx="5">
                  <c:v>1.1399999999999972</c:v>
                </c:pt>
                <c:pt idx="6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'Изменение показателей диагр'!$C$11:$C$12</c:f>
              <c:strCache>
                <c:ptCount val="1"/>
                <c:pt idx="0">
                  <c:v>Расходы 2008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'Изменение показателей диагр'!$A$13:$A$19</c:f>
              <c:strCache>
                <c:ptCount val="7"/>
                <c:pt idx="0">
                  <c:v>Поставщики</c:v>
                </c:pt>
                <c:pt idx="1">
                  <c:v>ФОТ</c:v>
                </c:pt>
                <c:pt idx="2">
                  <c:v>Налоги</c:v>
                </c:pt>
                <c:pt idx="3">
                  <c:v>Налог на прибыль</c:v>
                </c:pt>
                <c:pt idx="4">
                  <c:v>Внебюджетные фонды</c:v>
                </c:pt>
                <c:pt idx="5">
                  <c:v>Прочие</c:v>
                </c:pt>
                <c:pt idx="6">
                  <c:v>ОС</c:v>
                </c:pt>
              </c:strCache>
            </c:strRef>
          </c:cat>
          <c:val>
            <c:numRef>
              <c:f>'Изменение показателей диагр'!$C$13:$C$19</c:f>
              <c:numCache>
                <c:formatCode>0%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axId val="73202304"/>
        <c:axId val="74281344"/>
      </c:barChart>
      <c:catAx>
        <c:axId val="73202304"/>
        <c:scaling>
          <c:orientation val="minMax"/>
        </c:scaling>
        <c:axPos val="b"/>
        <c:tickLblPos val="nextTo"/>
        <c:crossAx val="74281344"/>
        <c:crosses val="autoZero"/>
        <c:auto val="1"/>
        <c:lblAlgn val="ctr"/>
        <c:lblOffset val="100"/>
      </c:catAx>
      <c:valAx>
        <c:axId val="74281344"/>
        <c:scaling>
          <c:orientation val="minMax"/>
        </c:scaling>
        <c:axPos val="l"/>
        <c:majorGridlines/>
        <c:numFmt formatCode="0%" sourceLinked="1"/>
        <c:tickLblPos val="nextTo"/>
        <c:crossAx val="73202304"/>
        <c:crosses val="autoZero"/>
        <c:crossBetween val="between"/>
      </c:valAx>
    </c:plotArea>
    <c:legend>
      <c:legendPos val="r"/>
    </c:legend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'Ротация кадров'!$B$4:$B$5</c:f>
              <c:strCache>
                <c:ptCount val="1"/>
                <c:pt idx="0">
                  <c:v>На 01.01.09</c:v>
                </c:pt>
              </c:strCache>
            </c:strRef>
          </c:tx>
          <c:cat>
            <c:strRef>
              <c:f>'Ротация кадров'!$A$6:$A$8</c:f>
              <c:strCache>
                <c:ptCount val="3"/>
                <c:pt idx="0">
                  <c:v>- производственный </c:v>
                </c:pt>
                <c:pt idx="1">
                  <c:v>- управленческий</c:v>
                </c:pt>
                <c:pt idx="2">
                  <c:v>- обслуживающий</c:v>
                </c:pt>
              </c:strCache>
            </c:strRef>
          </c:cat>
          <c:val>
            <c:numRef>
              <c:f>'Ротация кадров'!$B$6:$B$8</c:f>
              <c:numCache>
                <c:formatCode>General</c:formatCode>
                <c:ptCount val="3"/>
                <c:pt idx="0">
                  <c:v>193</c:v>
                </c:pt>
                <c:pt idx="1">
                  <c:v>23</c:v>
                </c:pt>
                <c:pt idx="2">
                  <c:v>45</c:v>
                </c:pt>
              </c:numCache>
            </c:numRef>
          </c:val>
        </c:ser>
        <c:ser>
          <c:idx val="1"/>
          <c:order val="1"/>
          <c:tx>
            <c:strRef>
              <c:f>'Ротация кадров'!$C$4:$C$5</c:f>
              <c:strCache>
                <c:ptCount val="1"/>
                <c:pt idx="0">
                  <c:v>на 01.01.10</c:v>
                </c:pt>
              </c:strCache>
            </c:strRef>
          </c:tx>
          <c:cat>
            <c:strRef>
              <c:f>'Ротация кадров'!$A$6:$A$8</c:f>
              <c:strCache>
                <c:ptCount val="3"/>
                <c:pt idx="0">
                  <c:v>- производственный </c:v>
                </c:pt>
                <c:pt idx="1">
                  <c:v>- управленческий</c:v>
                </c:pt>
                <c:pt idx="2">
                  <c:v>- обслуживающий</c:v>
                </c:pt>
              </c:strCache>
            </c:strRef>
          </c:cat>
          <c:val>
            <c:numRef>
              <c:f>'Ротация кадров'!$C$6:$C$8</c:f>
              <c:numCache>
                <c:formatCode>General</c:formatCode>
                <c:ptCount val="3"/>
                <c:pt idx="0">
                  <c:v>186</c:v>
                </c:pt>
                <c:pt idx="1">
                  <c:v>24</c:v>
                </c:pt>
                <c:pt idx="2">
                  <c:v>48</c:v>
                </c:pt>
              </c:numCache>
            </c:numRef>
          </c:val>
        </c:ser>
        <c:axId val="79123584"/>
        <c:axId val="79125120"/>
      </c:barChart>
      <c:catAx>
        <c:axId val="79123584"/>
        <c:scaling>
          <c:orientation val="minMax"/>
        </c:scaling>
        <c:axPos val="b"/>
        <c:tickLblPos val="nextTo"/>
        <c:crossAx val="79125120"/>
        <c:crosses val="autoZero"/>
        <c:auto val="1"/>
        <c:lblAlgn val="ctr"/>
        <c:lblOffset val="100"/>
      </c:catAx>
      <c:valAx>
        <c:axId val="79125120"/>
        <c:scaling>
          <c:orientation val="minMax"/>
        </c:scaling>
        <c:axPos val="l"/>
        <c:majorGridlines/>
        <c:numFmt formatCode="General" sourceLinked="1"/>
        <c:tickLblPos val="nextTo"/>
        <c:crossAx val="79123584"/>
        <c:crosses val="autoZero"/>
        <c:crossBetween val="between"/>
      </c:valAx>
    </c:plotArea>
    <c:legend>
      <c:legendPos val="r"/>
    </c:legend>
    <c:plotVisOnly val="1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'Структура затрат'!$D$6</c:f>
              <c:strCache>
                <c:ptCount val="1"/>
                <c:pt idx="0">
                  <c:v>Выручка от обычной деятельности</c:v>
                </c:pt>
              </c:strCache>
            </c:strRef>
          </c:tx>
          <c:dLbls>
            <c:dLbl>
              <c:idx val="0"/>
              <c:layout>
                <c:manualLayout>
                  <c:x val="-7.8449111383963988E-2"/>
                  <c:y val="-0.17241421191226347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'Структура затрат'!$B$7:$C$14</c:f>
              <c:strCache>
                <c:ptCount val="8"/>
                <c:pt idx="0">
                  <c:v>Продажа автомобилей</c:v>
                </c:pt>
                <c:pt idx="1">
                  <c:v>Комиссионные</c:v>
                </c:pt>
                <c:pt idx="2">
                  <c:v>Допоборудование</c:v>
                </c:pt>
                <c:pt idx="3">
                  <c:v>Слесарный участок</c:v>
                </c:pt>
                <c:pt idx="4">
                  <c:v>Гарантия</c:v>
                </c:pt>
                <c:pt idx="5">
                  <c:v>Кузовной участок</c:v>
                </c:pt>
                <c:pt idx="6">
                  <c:v>Продажа запчастей</c:v>
                </c:pt>
                <c:pt idx="7">
                  <c:v>Консалтинг и прочие</c:v>
                </c:pt>
              </c:strCache>
            </c:strRef>
          </c:cat>
          <c:val>
            <c:numRef>
              <c:f>'Структура затрат'!$D$7:$D$14</c:f>
              <c:numCache>
                <c:formatCode>0%</c:formatCode>
                <c:ptCount val="8"/>
                <c:pt idx="0">
                  <c:v>0.75662409068949421</c:v>
                </c:pt>
                <c:pt idx="1">
                  <c:v>8.2261021843497064E-3</c:v>
                </c:pt>
                <c:pt idx="2">
                  <c:v>2.7832057875839009E-2</c:v>
                </c:pt>
                <c:pt idx="3">
                  <c:v>9.2394981030862827E-2</c:v>
                </c:pt>
                <c:pt idx="4">
                  <c:v>8.8754277724674476E-3</c:v>
                </c:pt>
                <c:pt idx="5">
                  <c:v>8.1548032908242571E-2</c:v>
                </c:pt>
                <c:pt idx="6">
                  <c:v>6.6682609520071906E-3</c:v>
                </c:pt>
                <c:pt idx="7">
                  <c:v>1.7800000000000003E-2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lang="ru-RU" sz="1400" kern="12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'Структура затрат'!$H$28</c:f>
              <c:strCache>
                <c:ptCount val="1"/>
                <c:pt idx="0">
                  <c:v>Расходы</c:v>
                </c:pt>
              </c:strCache>
            </c:strRef>
          </c:tx>
          <c:cat>
            <c:strRef>
              <c:f>'Структура затрат'!$G$29:$G$36</c:f>
              <c:strCache>
                <c:ptCount val="8"/>
                <c:pt idx="0">
                  <c:v>Мат-лы</c:v>
                </c:pt>
                <c:pt idx="1">
                  <c:v>Подрядчики</c:v>
                </c:pt>
                <c:pt idx="2">
                  <c:v>Реклама</c:v>
                </c:pt>
                <c:pt idx="3">
                  <c:v>Общехозяйственные</c:v>
                </c:pt>
                <c:pt idx="4">
                  <c:v>Налоги</c:v>
                </c:pt>
                <c:pt idx="5">
                  <c:v>ФОТ с взносами</c:v>
                </c:pt>
                <c:pt idx="6">
                  <c:v>Аренда</c:v>
                </c:pt>
                <c:pt idx="7">
                  <c:v>Прочие</c:v>
                </c:pt>
              </c:strCache>
            </c:strRef>
          </c:cat>
          <c:val>
            <c:numRef>
              <c:f>'Структура затрат'!$H$29:$H$36</c:f>
              <c:numCache>
                <c:formatCode>0.00%</c:formatCode>
                <c:ptCount val="8"/>
                <c:pt idx="0">
                  <c:v>5.3000000000000087E-3</c:v>
                </c:pt>
                <c:pt idx="1">
                  <c:v>1.0000000000000024E-3</c:v>
                </c:pt>
                <c:pt idx="2">
                  <c:v>5.7000000000000097E-3</c:v>
                </c:pt>
                <c:pt idx="3">
                  <c:v>1.0800000000000021E-2</c:v>
                </c:pt>
                <c:pt idx="4">
                  <c:v>5.16E-2</c:v>
                </c:pt>
                <c:pt idx="5">
                  <c:v>7.6700000000000004E-2</c:v>
                </c:pt>
                <c:pt idx="6">
                  <c:v>3.15E-2</c:v>
                </c:pt>
                <c:pt idx="7">
                  <c:v>1.7000000000000001E-2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</c:legend>
    <c:plotVisOnly val="1"/>
  </c:chart>
  <c:txPr>
    <a:bodyPr/>
    <a:lstStyle/>
    <a:p>
      <a:pPr>
        <a:defRPr lang="ru-RU" sz="1400" kern="1200" dirty="0">
          <a:solidFill>
            <a:schemeClr val="tx2"/>
          </a:solidFill>
          <a:latin typeface="Arial Unicode MS" pitchFamily="34" charset="-128"/>
          <a:ea typeface="Arial Unicode MS" pitchFamily="34" charset="-128"/>
          <a:cs typeface="Times New Roman" pitchFamily="18" charset="0"/>
        </a:defRPr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'собств и заемный капитал'!$E$1</c:f>
              <c:strCache>
                <c:ptCount val="1"/>
                <c:pt idx="0">
                  <c:v>Изменение собственного капитала, %</c:v>
                </c:pt>
              </c:strCache>
            </c:strRef>
          </c:tx>
          <c:cat>
            <c:numRef>
              <c:f>'собств и заемный капитал'!$D$2:$D$4</c:f>
              <c:numCache>
                <c:formatCode>dd/mm/yyyy</c:formatCode>
                <c:ptCount val="3"/>
                <c:pt idx="0">
                  <c:v>39448</c:v>
                </c:pt>
                <c:pt idx="1">
                  <c:v>39814</c:v>
                </c:pt>
                <c:pt idx="2">
                  <c:v>40179</c:v>
                </c:pt>
              </c:numCache>
            </c:numRef>
          </c:cat>
          <c:val>
            <c:numRef>
              <c:f>'собств и заемный капитал'!$E$2:$E$4</c:f>
              <c:numCache>
                <c:formatCode>0%</c:formatCode>
                <c:ptCount val="3"/>
                <c:pt idx="1">
                  <c:v>1.4408742383018898</c:v>
                </c:pt>
                <c:pt idx="2">
                  <c:v>1.5826906212758303</c:v>
                </c:pt>
              </c:numCache>
            </c:numRef>
          </c:val>
        </c:ser>
        <c:shape val="box"/>
        <c:axId val="79180160"/>
        <c:axId val="79181696"/>
        <c:axId val="0"/>
      </c:bar3DChart>
      <c:dateAx>
        <c:axId val="79180160"/>
        <c:scaling>
          <c:orientation val="minMax"/>
        </c:scaling>
        <c:axPos val="b"/>
        <c:numFmt formatCode="dd/mm/yyyy" sourceLinked="1"/>
        <c:tickLblPos val="nextTo"/>
        <c:crossAx val="79181696"/>
        <c:crosses val="autoZero"/>
        <c:auto val="1"/>
        <c:lblOffset val="100"/>
      </c:dateAx>
      <c:valAx>
        <c:axId val="79181696"/>
        <c:scaling>
          <c:orientation val="minMax"/>
        </c:scaling>
        <c:axPos val="l"/>
        <c:majorGridlines/>
        <c:numFmt formatCode="General" sourceLinked="1"/>
        <c:tickLblPos val="nextTo"/>
        <c:crossAx val="79180160"/>
        <c:crosses val="autoZero"/>
        <c:crossBetween val="between"/>
      </c:valAx>
    </c:plotArea>
    <c:plotVisOnly val="1"/>
  </c:chart>
  <c:txPr>
    <a:bodyPr/>
    <a:lstStyle/>
    <a:p>
      <a:pPr>
        <a:defRPr lang="ru-RU" sz="1400" kern="1200" dirty="0">
          <a:solidFill>
            <a:schemeClr val="tx2"/>
          </a:solidFill>
          <a:latin typeface="Arial Unicode MS" pitchFamily="34" charset="-128"/>
          <a:ea typeface="Arial Unicode MS" pitchFamily="34" charset="-128"/>
          <a:cs typeface="Times New Roman" pitchFamily="18" charset="0"/>
        </a:defRPr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3206070063925419"/>
          <c:y val="6.0519670977899023E-2"/>
          <c:w val="0.7679392993607469"/>
          <c:h val="0.83917522886979035"/>
        </c:manualLayout>
      </c:layout>
      <c:bar3DChart>
        <c:barDir val="col"/>
        <c:grouping val="clustered"/>
        <c:ser>
          <c:idx val="0"/>
          <c:order val="0"/>
          <c:tx>
            <c:strRef>
              <c:f>'собств и заемный капитал'!$D$11</c:f>
              <c:strCache>
                <c:ptCount val="1"/>
                <c:pt idx="0">
                  <c:v>Изменение, %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cat>
            <c:numRef>
              <c:f>'собств и заемный капитал'!$C$12:$C$14</c:f>
              <c:numCache>
                <c:formatCode>dd/mm/yyyy</c:formatCode>
                <c:ptCount val="3"/>
                <c:pt idx="0">
                  <c:v>39448</c:v>
                </c:pt>
                <c:pt idx="1">
                  <c:v>39814</c:v>
                </c:pt>
                <c:pt idx="2">
                  <c:v>40179</c:v>
                </c:pt>
              </c:numCache>
            </c:numRef>
          </c:cat>
          <c:val>
            <c:numRef>
              <c:f>'собств и заемный капитал'!$D$12:$D$14</c:f>
              <c:numCache>
                <c:formatCode>0.00%</c:formatCode>
                <c:ptCount val="3"/>
                <c:pt idx="0">
                  <c:v>1</c:v>
                </c:pt>
                <c:pt idx="1">
                  <c:v>0.43923390796743572</c:v>
                </c:pt>
                <c:pt idx="2">
                  <c:v>0</c:v>
                </c:pt>
              </c:numCache>
            </c:numRef>
          </c:val>
        </c:ser>
        <c:shape val="box"/>
        <c:axId val="82797696"/>
        <c:axId val="82799232"/>
        <c:axId val="0"/>
      </c:bar3DChart>
      <c:dateAx>
        <c:axId val="82797696"/>
        <c:scaling>
          <c:orientation val="minMax"/>
        </c:scaling>
        <c:axPos val="b"/>
        <c:numFmt formatCode="dd/mm/yyyy" sourceLinked="1"/>
        <c:tickLblPos val="nextTo"/>
        <c:crossAx val="82799232"/>
        <c:crosses val="autoZero"/>
        <c:auto val="1"/>
        <c:lblOffset val="100"/>
      </c:dateAx>
      <c:valAx>
        <c:axId val="82799232"/>
        <c:scaling>
          <c:orientation val="minMax"/>
        </c:scaling>
        <c:axPos val="l"/>
        <c:majorGridlines/>
        <c:numFmt formatCode="0.00%" sourceLinked="1"/>
        <c:tickLblPos val="nextTo"/>
        <c:crossAx val="82797696"/>
        <c:crosses val="autoZero"/>
        <c:crossBetween val="between"/>
      </c:valAx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CE2FF5-1891-4C11-AF05-760F9AB5F4A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DFA87F-DD1B-4854-96A5-E7C10B210244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b="1" i="0" baseline="0" dirty="0" smtClean="0"/>
            <a:t>Стратегия       </a:t>
          </a:r>
          <a:endParaRPr lang="ru-RU" dirty="0"/>
        </a:p>
      </dgm:t>
    </dgm:pt>
    <dgm:pt modelId="{E41B4CF4-36E1-4236-B46D-3724FBF38C15}" type="parTrans" cxnId="{3E84B273-4874-46E9-91E2-438F39D0657E}">
      <dgm:prSet/>
      <dgm:spPr/>
      <dgm:t>
        <a:bodyPr/>
        <a:lstStyle/>
        <a:p>
          <a:endParaRPr lang="ru-RU"/>
        </a:p>
      </dgm:t>
    </dgm:pt>
    <dgm:pt modelId="{6F34F361-490B-45E5-99C5-916C05FAA2B6}" type="sibTrans" cxnId="{3E84B273-4874-46E9-91E2-438F39D0657E}">
      <dgm:prSet/>
      <dgm:spPr/>
      <dgm:t>
        <a:bodyPr/>
        <a:lstStyle/>
        <a:p>
          <a:endParaRPr lang="ru-RU"/>
        </a:p>
      </dgm:t>
    </dgm:pt>
    <dgm:pt modelId="{04E578D2-3ACA-4ED5-8740-DBD3578687E2}">
      <dgm:prSet/>
      <dgm:spPr/>
      <dgm:t>
        <a:bodyPr/>
        <a:lstStyle/>
        <a:p>
          <a:pPr rtl="0"/>
          <a:r>
            <a:rPr lang="ru-RU" b="1" i="0" baseline="0" dirty="0" smtClean="0"/>
            <a:t>Диагностика          </a:t>
          </a:r>
          <a:endParaRPr lang="ru-RU" dirty="0"/>
        </a:p>
      </dgm:t>
    </dgm:pt>
    <dgm:pt modelId="{882F1C54-77AD-4149-B046-0D65F9EE02BA}" type="parTrans" cxnId="{C99775AA-EBEB-4979-A354-11EADE6544CC}">
      <dgm:prSet/>
      <dgm:spPr/>
      <dgm:t>
        <a:bodyPr/>
        <a:lstStyle/>
        <a:p>
          <a:endParaRPr lang="ru-RU"/>
        </a:p>
      </dgm:t>
    </dgm:pt>
    <dgm:pt modelId="{6DC4B700-4BCB-4FFA-926F-5DCCD4B5C51A}" type="sibTrans" cxnId="{C99775AA-EBEB-4979-A354-11EADE6544CC}">
      <dgm:prSet/>
      <dgm:spPr/>
      <dgm:t>
        <a:bodyPr/>
        <a:lstStyle/>
        <a:p>
          <a:endParaRPr lang="ru-RU"/>
        </a:p>
      </dgm:t>
    </dgm:pt>
    <dgm:pt modelId="{74C422EA-EECA-4D55-BC34-42EB8E71EEC1}">
      <dgm:prSet/>
      <dgm:spPr>
        <a:solidFill>
          <a:srgbClr val="FF0000"/>
        </a:solidFill>
      </dgm:spPr>
      <dgm:t>
        <a:bodyPr/>
        <a:lstStyle/>
        <a:p>
          <a:pPr rtl="0"/>
          <a:r>
            <a:rPr lang="ru-RU" b="1" i="0" baseline="0" dirty="0" smtClean="0"/>
            <a:t>Настройка бизнес-процессов</a:t>
          </a:r>
          <a:endParaRPr lang="ru-RU" b="1" i="0" baseline="0" dirty="0"/>
        </a:p>
      </dgm:t>
    </dgm:pt>
    <dgm:pt modelId="{E473CAFB-1EAB-499D-AA8F-D9398D52145C}" type="parTrans" cxnId="{38113E68-2147-4A66-AD68-6CFBC248B695}">
      <dgm:prSet/>
      <dgm:spPr/>
      <dgm:t>
        <a:bodyPr/>
        <a:lstStyle/>
        <a:p>
          <a:endParaRPr lang="ru-RU"/>
        </a:p>
      </dgm:t>
    </dgm:pt>
    <dgm:pt modelId="{7C2B3A95-653D-4052-974F-15E3E1BFBFB9}" type="sibTrans" cxnId="{38113E68-2147-4A66-AD68-6CFBC248B695}">
      <dgm:prSet/>
      <dgm:spPr/>
      <dgm:t>
        <a:bodyPr/>
        <a:lstStyle/>
        <a:p>
          <a:endParaRPr lang="ru-RU"/>
        </a:p>
      </dgm:t>
    </dgm:pt>
    <dgm:pt modelId="{B1E2B989-E8AB-41D0-8293-9B1EEAF7740F}">
      <dgm:prSet/>
      <dgm:spPr>
        <a:solidFill>
          <a:srgbClr val="FF33CC"/>
        </a:solidFill>
      </dgm:spPr>
      <dgm:t>
        <a:bodyPr/>
        <a:lstStyle/>
        <a:p>
          <a:pPr rtl="0"/>
          <a:r>
            <a:rPr lang="ru-RU" b="1" i="0" baseline="0" dirty="0" smtClean="0"/>
            <a:t>Анализ результатов</a:t>
          </a:r>
          <a:endParaRPr lang="ru-RU" b="1" i="0" baseline="0" dirty="0"/>
        </a:p>
      </dgm:t>
    </dgm:pt>
    <dgm:pt modelId="{655FE38C-37BD-471D-B9BC-55ADA08BA4B4}" type="parTrans" cxnId="{8AEEE361-F679-4089-B025-4BCF614519D9}">
      <dgm:prSet/>
      <dgm:spPr/>
      <dgm:t>
        <a:bodyPr/>
        <a:lstStyle/>
        <a:p>
          <a:endParaRPr lang="ru-RU"/>
        </a:p>
      </dgm:t>
    </dgm:pt>
    <dgm:pt modelId="{8ECCAD9C-F31A-4D06-A5DA-66048527A0BF}" type="sibTrans" cxnId="{8AEEE361-F679-4089-B025-4BCF614519D9}">
      <dgm:prSet/>
      <dgm:spPr/>
      <dgm:t>
        <a:bodyPr/>
        <a:lstStyle/>
        <a:p>
          <a:endParaRPr lang="ru-RU"/>
        </a:p>
      </dgm:t>
    </dgm:pt>
    <dgm:pt modelId="{692370CC-C0EE-4176-8F14-DFA0F4C0E822}" type="pres">
      <dgm:prSet presAssocID="{B3CE2FF5-1891-4C11-AF05-760F9AB5F4A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2EC032-46C3-4A13-BDD8-66715268E2AB}" type="pres">
      <dgm:prSet presAssocID="{9ADFA87F-DD1B-4854-96A5-E7C10B21024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77194C-C50C-400E-8DA4-844468D23C95}" type="pres">
      <dgm:prSet presAssocID="{6F34F361-490B-45E5-99C5-916C05FAA2B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4DCA671-4906-4A09-927D-9604313EC7F6}" type="pres">
      <dgm:prSet presAssocID="{6F34F361-490B-45E5-99C5-916C05FAA2B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1BAECC0-2E34-424D-9855-7ABCA902AA9B}" type="pres">
      <dgm:prSet presAssocID="{04E578D2-3ACA-4ED5-8740-DBD3578687E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1446A-4E24-4012-9891-06A90716966A}" type="pres">
      <dgm:prSet presAssocID="{6DC4B700-4BCB-4FFA-926F-5DCCD4B5C51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E207D50-7980-465C-94E9-175F5B482E7E}" type="pres">
      <dgm:prSet presAssocID="{6DC4B700-4BCB-4FFA-926F-5DCCD4B5C51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F6B7439-1F47-4108-B201-6B4BD3FD5F56}" type="pres">
      <dgm:prSet presAssocID="{74C422EA-EECA-4D55-BC34-42EB8E71EEC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2E3CD-CBE7-453D-8B2B-45495BFB68A1}" type="pres">
      <dgm:prSet presAssocID="{7C2B3A95-653D-4052-974F-15E3E1BFBFB9}" presName="sibTrans" presStyleLbl="sibTrans2D1" presStyleIdx="2" presStyleCnt="3"/>
      <dgm:spPr/>
      <dgm:t>
        <a:bodyPr/>
        <a:lstStyle/>
        <a:p>
          <a:endParaRPr lang="ru-RU"/>
        </a:p>
      </dgm:t>
    </dgm:pt>
    <dgm:pt modelId="{5D812489-5FF3-4F69-AEB5-7A63DFB40423}" type="pres">
      <dgm:prSet presAssocID="{7C2B3A95-653D-4052-974F-15E3E1BFBFB9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7292B07-25A6-48B2-8803-098F2B3051FA}" type="pres">
      <dgm:prSet presAssocID="{B1E2B989-E8AB-41D0-8293-9B1EEAF7740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113E68-2147-4A66-AD68-6CFBC248B695}" srcId="{B3CE2FF5-1891-4C11-AF05-760F9AB5F4AA}" destId="{74C422EA-EECA-4D55-BC34-42EB8E71EEC1}" srcOrd="2" destOrd="0" parTransId="{E473CAFB-1EAB-499D-AA8F-D9398D52145C}" sibTransId="{7C2B3A95-653D-4052-974F-15E3E1BFBFB9}"/>
    <dgm:cxn modelId="{01C101D5-FF3F-4B7D-B0DC-A3B753A71905}" type="presOf" srcId="{6F34F361-490B-45E5-99C5-916C05FAA2B6}" destId="{04DCA671-4906-4A09-927D-9604313EC7F6}" srcOrd="1" destOrd="0" presId="urn:microsoft.com/office/officeart/2005/8/layout/process1"/>
    <dgm:cxn modelId="{27B9D561-9930-4CC5-A6BC-512DA6758E8E}" type="presOf" srcId="{B3CE2FF5-1891-4C11-AF05-760F9AB5F4AA}" destId="{692370CC-C0EE-4176-8F14-DFA0F4C0E822}" srcOrd="0" destOrd="0" presId="urn:microsoft.com/office/officeart/2005/8/layout/process1"/>
    <dgm:cxn modelId="{116FEFF6-C18C-4B09-B820-5312F15828EC}" type="presOf" srcId="{74C422EA-EECA-4D55-BC34-42EB8E71EEC1}" destId="{AF6B7439-1F47-4108-B201-6B4BD3FD5F56}" srcOrd="0" destOrd="0" presId="urn:microsoft.com/office/officeart/2005/8/layout/process1"/>
    <dgm:cxn modelId="{3C126CE5-7355-439E-9DE2-D6B9B107B330}" type="presOf" srcId="{04E578D2-3ACA-4ED5-8740-DBD3578687E2}" destId="{B1BAECC0-2E34-424D-9855-7ABCA902AA9B}" srcOrd="0" destOrd="0" presId="urn:microsoft.com/office/officeart/2005/8/layout/process1"/>
    <dgm:cxn modelId="{07A8B729-B7CE-47AE-A4E6-C740A58E6854}" type="presOf" srcId="{9ADFA87F-DD1B-4854-96A5-E7C10B210244}" destId="{8B2EC032-46C3-4A13-BDD8-66715268E2AB}" srcOrd="0" destOrd="0" presId="urn:microsoft.com/office/officeart/2005/8/layout/process1"/>
    <dgm:cxn modelId="{64767B5C-935C-4788-8728-1081D6DFCEF4}" type="presOf" srcId="{6DC4B700-4BCB-4FFA-926F-5DCCD4B5C51A}" destId="{8E21446A-4E24-4012-9891-06A90716966A}" srcOrd="0" destOrd="0" presId="urn:microsoft.com/office/officeart/2005/8/layout/process1"/>
    <dgm:cxn modelId="{4ACD0166-83E7-4A37-B93B-E8C0D2AE2C0F}" type="presOf" srcId="{6F34F361-490B-45E5-99C5-916C05FAA2B6}" destId="{EE77194C-C50C-400E-8DA4-844468D23C95}" srcOrd="0" destOrd="0" presId="urn:microsoft.com/office/officeart/2005/8/layout/process1"/>
    <dgm:cxn modelId="{3E84B273-4874-46E9-91E2-438F39D0657E}" srcId="{B3CE2FF5-1891-4C11-AF05-760F9AB5F4AA}" destId="{9ADFA87F-DD1B-4854-96A5-E7C10B210244}" srcOrd="0" destOrd="0" parTransId="{E41B4CF4-36E1-4236-B46D-3724FBF38C15}" sibTransId="{6F34F361-490B-45E5-99C5-916C05FAA2B6}"/>
    <dgm:cxn modelId="{C99775AA-EBEB-4979-A354-11EADE6544CC}" srcId="{B3CE2FF5-1891-4C11-AF05-760F9AB5F4AA}" destId="{04E578D2-3ACA-4ED5-8740-DBD3578687E2}" srcOrd="1" destOrd="0" parTransId="{882F1C54-77AD-4149-B046-0D65F9EE02BA}" sibTransId="{6DC4B700-4BCB-4FFA-926F-5DCCD4B5C51A}"/>
    <dgm:cxn modelId="{CA7414E1-9F47-48B1-B372-971C70D66102}" type="presOf" srcId="{B1E2B989-E8AB-41D0-8293-9B1EEAF7740F}" destId="{D7292B07-25A6-48B2-8803-098F2B3051FA}" srcOrd="0" destOrd="0" presId="urn:microsoft.com/office/officeart/2005/8/layout/process1"/>
    <dgm:cxn modelId="{C5811B55-315F-4DC0-9E07-1231053E463E}" type="presOf" srcId="{7C2B3A95-653D-4052-974F-15E3E1BFBFB9}" destId="{1802E3CD-CBE7-453D-8B2B-45495BFB68A1}" srcOrd="0" destOrd="0" presId="urn:microsoft.com/office/officeart/2005/8/layout/process1"/>
    <dgm:cxn modelId="{57780D49-67D9-4F71-BF69-8BB6163D01EE}" type="presOf" srcId="{6DC4B700-4BCB-4FFA-926F-5DCCD4B5C51A}" destId="{CE207D50-7980-465C-94E9-175F5B482E7E}" srcOrd="1" destOrd="0" presId="urn:microsoft.com/office/officeart/2005/8/layout/process1"/>
    <dgm:cxn modelId="{8AEEE361-F679-4089-B025-4BCF614519D9}" srcId="{B3CE2FF5-1891-4C11-AF05-760F9AB5F4AA}" destId="{B1E2B989-E8AB-41D0-8293-9B1EEAF7740F}" srcOrd="3" destOrd="0" parTransId="{655FE38C-37BD-471D-B9BC-55ADA08BA4B4}" sibTransId="{8ECCAD9C-F31A-4D06-A5DA-66048527A0BF}"/>
    <dgm:cxn modelId="{776EE96F-46EB-460F-B394-E014AA03AB50}" type="presOf" srcId="{7C2B3A95-653D-4052-974F-15E3E1BFBFB9}" destId="{5D812489-5FF3-4F69-AEB5-7A63DFB40423}" srcOrd="1" destOrd="0" presId="urn:microsoft.com/office/officeart/2005/8/layout/process1"/>
    <dgm:cxn modelId="{F4020B37-0BD9-4057-9036-6D7B8B923380}" type="presParOf" srcId="{692370CC-C0EE-4176-8F14-DFA0F4C0E822}" destId="{8B2EC032-46C3-4A13-BDD8-66715268E2AB}" srcOrd="0" destOrd="0" presId="urn:microsoft.com/office/officeart/2005/8/layout/process1"/>
    <dgm:cxn modelId="{FD7D5759-32CB-4B73-9E20-DB4DE6E8F600}" type="presParOf" srcId="{692370CC-C0EE-4176-8F14-DFA0F4C0E822}" destId="{EE77194C-C50C-400E-8DA4-844468D23C95}" srcOrd="1" destOrd="0" presId="urn:microsoft.com/office/officeart/2005/8/layout/process1"/>
    <dgm:cxn modelId="{6116AD9A-516A-4824-B543-201FFB24C3B7}" type="presParOf" srcId="{EE77194C-C50C-400E-8DA4-844468D23C95}" destId="{04DCA671-4906-4A09-927D-9604313EC7F6}" srcOrd="0" destOrd="0" presId="urn:microsoft.com/office/officeart/2005/8/layout/process1"/>
    <dgm:cxn modelId="{9460DDDA-80B1-4B8D-BE71-D936BC3A22AD}" type="presParOf" srcId="{692370CC-C0EE-4176-8F14-DFA0F4C0E822}" destId="{B1BAECC0-2E34-424D-9855-7ABCA902AA9B}" srcOrd="2" destOrd="0" presId="urn:microsoft.com/office/officeart/2005/8/layout/process1"/>
    <dgm:cxn modelId="{98FEA787-B797-46E5-87D9-CB88798DE374}" type="presParOf" srcId="{692370CC-C0EE-4176-8F14-DFA0F4C0E822}" destId="{8E21446A-4E24-4012-9891-06A90716966A}" srcOrd="3" destOrd="0" presId="urn:microsoft.com/office/officeart/2005/8/layout/process1"/>
    <dgm:cxn modelId="{9080B715-ECB9-4004-ACC1-DE0951EEDF02}" type="presParOf" srcId="{8E21446A-4E24-4012-9891-06A90716966A}" destId="{CE207D50-7980-465C-94E9-175F5B482E7E}" srcOrd="0" destOrd="0" presId="urn:microsoft.com/office/officeart/2005/8/layout/process1"/>
    <dgm:cxn modelId="{78031629-345D-47EB-99CB-88D178E1A660}" type="presParOf" srcId="{692370CC-C0EE-4176-8F14-DFA0F4C0E822}" destId="{AF6B7439-1F47-4108-B201-6B4BD3FD5F56}" srcOrd="4" destOrd="0" presId="urn:microsoft.com/office/officeart/2005/8/layout/process1"/>
    <dgm:cxn modelId="{1B6CE169-616D-4D94-9BC1-2D5FA15B5FB4}" type="presParOf" srcId="{692370CC-C0EE-4176-8F14-DFA0F4C0E822}" destId="{1802E3CD-CBE7-453D-8B2B-45495BFB68A1}" srcOrd="5" destOrd="0" presId="urn:microsoft.com/office/officeart/2005/8/layout/process1"/>
    <dgm:cxn modelId="{AC9A42EC-48F8-499E-8A36-D210767507A2}" type="presParOf" srcId="{1802E3CD-CBE7-453D-8B2B-45495BFB68A1}" destId="{5D812489-5FF3-4F69-AEB5-7A63DFB40423}" srcOrd="0" destOrd="0" presId="urn:microsoft.com/office/officeart/2005/8/layout/process1"/>
    <dgm:cxn modelId="{DAF5A084-1DF5-4E12-8FC2-E24DA1C0CE48}" type="presParOf" srcId="{692370CC-C0EE-4176-8F14-DFA0F4C0E822}" destId="{D7292B07-25A6-48B2-8803-098F2B3051F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AEB15E-EDA8-4FED-9A1D-8D1B2BFD016D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C4AA99-FA56-46EE-8015-D4BAD252403E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Продукт</a:t>
          </a:r>
          <a:endParaRPr lang="ru-RU" dirty="0"/>
        </a:p>
      </dgm:t>
    </dgm:pt>
    <dgm:pt modelId="{C8C2BF1D-BF97-435E-AF14-E0D8755BA1E0}" type="parTrans" cxnId="{9FE47BB2-2B25-45D7-8FDD-BAC3D7CBE125}">
      <dgm:prSet/>
      <dgm:spPr/>
      <dgm:t>
        <a:bodyPr/>
        <a:lstStyle/>
        <a:p>
          <a:endParaRPr lang="ru-RU"/>
        </a:p>
      </dgm:t>
    </dgm:pt>
    <dgm:pt modelId="{B0F6034D-7CA1-4CB0-8EA3-8EEA61286AB0}" type="sibTrans" cxnId="{9FE47BB2-2B25-45D7-8FDD-BAC3D7CBE125}">
      <dgm:prSet/>
      <dgm:spPr/>
      <dgm:t>
        <a:bodyPr/>
        <a:lstStyle/>
        <a:p>
          <a:endParaRPr lang="ru-RU"/>
        </a:p>
      </dgm:t>
    </dgm:pt>
    <dgm:pt modelId="{F39F97B5-6DB7-466F-81C6-9F1465F28511}">
      <dgm:prSet phldrT="[Текст]"/>
      <dgm:spPr/>
      <dgm:t>
        <a:bodyPr/>
        <a:lstStyle/>
        <a:p>
          <a:r>
            <a:rPr lang="ru-RU" dirty="0" smtClean="0"/>
            <a:t>3 месяца</a:t>
          </a:r>
          <a:endParaRPr lang="ru-RU" dirty="0"/>
        </a:p>
      </dgm:t>
    </dgm:pt>
    <dgm:pt modelId="{D72B4BB5-1574-4748-8A29-A08D1DC72536}" type="parTrans" cxnId="{0EBB414C-8235-49D3-8E41-AF5B7877F0EB}">
      <dgm:prSet/>
      <dgm:spPr/>
      <dgm:t>
        <a:bodyPr/>
        <a:lstStyle/>
        <a:p>
          <a:endParaRPr lang="ru-RU"/>
        </a:p>
      </dgm:t>
    </dgm:pt>
    <dgm:pt modelId="{FC61DB44-5843-4A57-9843-2E8997E9C090}" type="sibTrans" cxnId="{0EBB414C-8235-49D3-8E41-AF5B7877F0EB}">
      <dgm:prSet/>
      <dgm:spPr/>
      <dgm:t>
        <a:bodyPr/>
        <a:lstStyle/>
        <a:p>
          <a:endParaRPr lang="ru-RU"/>
        </a:p>
      </dgm:t>
    </dgm:pt>
    <dgm:pt modelId="{55244774-09EE-47FA-BB7A-3162E15B4BA6}">
      <dgm:prSet phldrT="[Текст]"/>
      <dgm:spPr>
        <a:solidFill>
          <a:srgbClr val="FFFF00"/>
        </a:solidFill>
      </dgm:spPr>
      <dgm:t>
        <a:bodyPr/>
        <a:lstStyle/>
        <a:p>
          <a:endParaRPr lang="ru-RU" dirty="0" smtClean="0"/>
        </a:p>
        <a:p>
          <a:r>
            <a:rPr lang="ru-RU" dirty="0" smtClean="0">
              <a:solidFill>
                <a:schemeClr val="tx1"/>
              </a:solidFill>
            </a:rPr>
            <a:t>Кадры</a:t>
          </a:r>
        </a:p>
        <a:p>
          <a:endParaRPr lang="ru-RU" dirty="0"/>
        </a:p>
      </dgm:t>
    </dgm:pt>
    <dgm:pt modelId="{8E701AEF-A7E4-4AC5-83D4-02EE8747413A}" type="parTrans" cxnId="{A3D00352-D4E1-4BFA-917D-76B8198C99B7}">
      <dgm:prSet/>
      <dgm:spPr/>
      <dgm:t>
        <a:bodyPr/>
        <a:lstStyle/>
        <a:p>
          <a:endParaRPr lang="ru-RU"/>
        </a:p>
      </dgm:t>
    </dgm:pt>
    <dgm:pt modelId="{BD96D55D-060C-457B-B82B-4005C05F3BA8}" type="sibTrans" cxnId="{A3D00352-D4E1-4BFA-917D-76B8198C99B7}">
      <dgm:prSet/>
      <dgm:spPr/>
      <dgm:t>
        <a:bodyPr/>
        <a:lstStyle/>
        <a:p>
          <a:endParaRPr lang="ru-RU"/>
        </a:p>
      </dgm:t>
    </dgm:pt>
    <dgm:pt modelId="{F0ABF47F-40C8-4FF5-B4D3-C418CEA767AD}">
      <dgm:prSet phldrT="[Текст]"/>
      <dgm:spPr/>
      <dgm:t>
        <a:bodyPr/>
        <a:lstStyle/>
        <a:p>
          <a:r>
            <a:rPr lang="ru-RU" dirty="0" smtClean="0"/>
            <a:t>3 месяца</a:t>
          </a:r>
          <a:endParaRPr lang="ru-RU" dirty="0"/>
        </a:p>
      </dgm:t>
    </dgm:pt>
    <dgm:pt modelId="{AC8DF860-835E-40D0-9A10-5464EF75BDA4}" type="parTrans" cxnId="{93EEB506-F250-4348-9DB6-CC454AF06526}">
      <dgm:prSet/>
      <dgm:spPr/>
      <dgm:t>
        <a:bodyPr/>
        <a:lstStyle/>
        <a:p>
          <a:endParaRPr lang="ru-RU"/>
        </a:p>
      </dgm:t>
    </dgm:pt>
    <dgm:pt modelId="{27971EEC-D21C-40F1-869B-49A432835795}" type="sibTrans" cxnId="{93EEB506-F250-4348-9DB6-CC454AF06526}">
      <dgm:prSet/>
      <dgm:spPr/>
      <dgm:t>
        <a:bodyPr/>
        <a:lstStyle/>
        <a:p>
          <a:endParaRPr lang="ru-RU"/>
        </a:p>
      </dgm:t>
    </dgm:pt>
    <dgm:pt modelId="{00C40B7B-5123-47EE-87B0-FD6DE33FBB9F}">
      <dgm:prSet phldrT="[Текст]"/>
      <dgm:spPr>
        <a:solidFill>
          <a:srgbClr val="1AA635"/>
        </a:solidFill>
      </dgm:spPr>
      <dgm:t>
        <a:bodyPr/>
        <a:lstStyle/>
        <a:p>
          <a:r>
            <a:rPr lang="ru-RU" dirty="0" smtClean="0"/>
            <a:t>Финансы</a:t>
          </a:r>
          <a:endParaRPr lang="ru-RU" dirty="0"/>
        </a:p>
      </dgm:t>
    </dgm:pt>
    <dgm:pt modelId="{A3B3EB5E-2031-483E-9420-704EBD4736F9}" type="parTrans" cxnId="{B6D1BAAE-7484-4A1C-ACD3-5343BF287380}">
      <dgm:prSet/>
      <dgm:spPr/>
      <dgm:t>
        <a:bodyPr/>
        <a:lstStyle/>
        <a:p>
          <a:endParaRPr lang="ru-RU"/>
        </a:p>
      </dgm:t>
    </dgm:pt>
    <dgm:pt modelId="{1C875CC0-01A0-4923-84CB-43C0839ADCA5}" type="sibTrans" cxnId="{B6D1BAAE-7484-4A1C-ACD3-5343BF287380}">
      <dgm:prSet/>
      <dgm:spPr/>
      <dgm:t>
        <a:bodyPr/>
        <a:lstStyle/>
        <a:p>
          <a:endParaRPr lang="ru-RU"/>
        </a:p>
      </dgm:t>
    </dgm:pt>
    <dgm:pt modelId="{3C791286-CB9E-4055-8D48-C11972203312}">
      <dgm:prSet phldrT="[Текст]"/>
      <dgm:spPr/>
      <dgm:t>
        <a:bodyPr/>
        <a:lstStyle/>
        <a:p>
          <a:r>
            <a:rPr lang="ru-RU" dirty="0" smtClean="0"/>
            <a:t>3 месяца</a:t>
          </a:r>
          <a:endParaRPr lang="ru-RU" dirty="0"/>
        </a:p>
      </dgm:t>
    </dgm:pt>
    <dgm:pt modelId="{50D787B1-4944-4433-96ED-948E5AED5DA4}" type="parTrans" cxnId="{9448AD55-D1FA-4F56-A6B2-C425991BA802}">
      <dgm:prSet/>
      <dgm:spPr/>
      <dgm:t>
        <a:bodyPr/>
        <a:lstStyle/>
        <a:p>
          <a:endParaRPr lang="ru-RU"/>
        </a:p>
      </dgm:t>
    </dgm:pt>
    <dgm:pt modelId="{8553D244-0B90-4E3B-8FBC-54C64E41101B}" type="sibTrans" cxnId="{9448AD55-D1FA-4F56-A6B2-C425991BA802}">
      <dgm:prSet/>
      <dgm:spPr/>
      <dgm:t>
        <a:bodyPr/>
        <a:lstStyle/>
        <a:p>
          <a:endParaRPr lang="ru-RU"/>
        </a:p>
      </dgm:t>
    </dgm:pt>
    <dgm:pt modelId="{C988F885-AB0D-4F23-9079-ED961F4E792A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2564C348-1B67-4306-8D41-61FB9061D3BF}" type="parTrans" cxnId="{76D482AB-A621-4935-AFD7-F39CE5010FA2}">
      <dgm:prSet/>
      <dgm:spPr/>
      <dgm:t>
        <a:bodyPr/>
        <a:lstStyle/>
        <a:p>
          <a:endParaRPr lang="ru-RU"/>
        </a:p>
      </dgm:t>
    </dgm:pt>
    <dgm:pt modelId="{BCEDD00A-0435-4822-A2DF-BDC9700C3DBF}" type="sibTrans" cxnId="{76D482AB-A621-4935-AFD7-F39CE5010FA2}">
      <dgm:prSet/>
      <dgm:spPr/>
      <dgm:t>
        <a:bodyPr/>
        <a:lstStyle/>
        <a:p>
          <a:endParaRPr lang="ru-RU"/>
        </a:p>
      </dgm:t>
    </dgm:pt>
    <dgm:pt modelId="{EE879626-EF9A-480F-958F-C8108E915287}">
      <dgm:prSet phldrT="[Текст]"/>
      <dgm:spPr/>
      <dgm:t>
        <a:bodyPr/>
        <a:lstStyle/>
        <a:p>
          <a:r>
            <a:rPr lang="ru-RU" dirty="0" smtClean="0"/>
            <a:t>3 месяца</a:t>
          </a:r>
          <a:endParaRPr lang="ru-RU" dirty="0"/>
        </a:p>
      </dgm:t>
    </dgm:pt>
    <dgm:pt modelId="{51219B00-474D-4D05-8F13-B499C570700A}" type="parTrans" cxnId="{6DD7A5BA-F1D9-422B-8C64-B49E29727A95}">
      <dgm:prSet/>
      <dgm:spPr/>
      <dgm:t>
        <a:bodyPr/>
        <a:lstStyle/>
        <a:p>
          <a:endParaRPr lang="ru-RU"/>
        </a:p>
      </dgm:t>
    </dgm:pt>
    <dgm:pt modelId="{78F846A7-0E4A-45B2-ACCC-FDABD1FA1F74}" type="sibTrans" cxnId="{6DD7A5BA-F1D9-422B-8C64-B49E29727A95}">
      <dgm:prSet/>
      <dgm:spPr/>
      <dgm:t>
        <a:bodyPr/>
        <a:lstStyle/>
        <a:p>
          <a:endParaRPr lang="ru-RU"/>
        </a:p>
      </dgm:t>
    </dgm:pt>
    <dgm:pt modelId="{EEACD90E-E60C-4B4B-9426-1044E7222AD5}">
      <dgm:prSet phldrT="[Текст]"/>
      <dgm:spPr/>
      <dgm:t>
        <a:bodyPr/>
        <a:lstStyle/>
        <a:p>
          <a:endParaRPr lang="ru-RU" dirty="0"/>
        </a:p>
      </dgm:t>
    </dgm:pt>
    <dgm:pt modelId="{19221EFC-7418-4BBB-AC68-16A875576FBA}" type="parTrans" cxnId="{EFBFB13E-FE99-4905-8265-52DFE9C69E3F}">
      <dgm:prSet/>
      <dgm:spPr/>
      <dgm:t>
        <a:bodyPr/>
        <a:lstStyle/>
        <a:p>
          <a:endParaRPr lang="ru-RU"/>
        </a:p>
      </dgm:t>
    </dgm:pt>
    <dgm:pt modelId="{2806A939-1F75-4A75-B5C2-262260808595}" type="sibTrans" cxnId="{EFBFB13E-FE99-4905-8265-52DFE9C69E3F}">
      <dgm:prSet/>
      <dgm:spPr/>
      <dgm:t>
        <a:bodyPr/>
        <a:lstStyle/>
        <a:p>
          <a:endParaRPr lang="ru-RU"/>
        </a:p>
      </dgm:t>
    </dgm:pt>
    <dgm:pt modelId="{71622954-D9F4-4FC3-895A-D0DEE6533116}">
      <dgm:prSet phldrT="[Текст]"/>
      <dgm:spPr/>
      <dgm:t>
        <a:bodyPr/>
        <a:lstStyle/>
        <a:p>
          <a:endParaRPr lang="ru-RU" dirty="0"/>
        </a:p>
      </dgm:t>
    </dgm:pt>
    <dgm:pt modelId="{BEDE4F6F-5C6F-4A1D-998F-2727FCCC73DF}" type="parTrans" cxnId="{A7A792D5-E71C-4A6D-A0A7-3EE41AF58766}">
      <dgm:prSet/>
      <dgm:spPr/>
      <dgm:t>
        <a:bodyPr/>
        <a:lstStyle/>
        <a:p>
          <a:endParaRPr lang="ru-RU"/>
        </a:p>
      </dgm:t>
    </dgm:pt>
    <dgm:pt modelId="{E411C9F8-266D-43A3-B3D5-EAA3140BABEB}" type="sibTrans" cxnId="{A7A792D5-E71C-4A6D-A0A7-3EE41AF58766}">
      <dgm:prSet/>
      <dgm:spPr/>
      <dgm:t>
        <a:bodyPr/>
        <a:lstStyle/>
        <a:p>
          <a:endParaRPr lang="ru-RU"/>
        </a:p>
      </dgm:t>
    </dgm:pt>
    <dgm:pt modelId="{B1FE0F1E-903B-4833-9C1A-35564A2562D0}" type="pres">
      <dgm:prSet presAssocID="{F6AEB15E-EDA8-4FED-9A1D-8D1B2BFD016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893BF-2F27-4539-BB20-EE1EF6841E11}" type="pres">
      <dgm:prSet presAssocID="{F6AEB15E-EDA8-4FED-9A1D-8D1B2BFD016D}" presName="children" presStyleCnt="0"/>
      <dgm:spPr/>
    </dgm:pt>
    <dgm:pt modelId="{713D37CB-24E4-4821-9585-16052926327D}" type="pres">
      <dgm:prSet presAssocID="{F6AEB15E-EDA8-4FED-9A1D-8D1B2BFD016D}" presName="child1group" presStyleCnt="0"/>
      <dgm:spPr/>
    </dgm:pt>
    <dgm:pt modelId="{E3750294-272D-4DF5-9586-DDB8BFBDF762}" type="pres">
      <dgm:prSet presAssocID="{F6AEB15E-EDA8-4FED-9A1D-8D1B2BFD016D}" presName="child1" presStyleLbl="bgAcc1" presStyleIdx="0" presStyleCnt="4"/>
      <dgm:spPr/>
      <dgm:t>
        <a:bodyPr/>
        <a:lstStyle/>
        <a:p>
          <a:endParaRPr lang="ru-RU"/>
        </a:p>
      </dgm:t>
    </dgm:pt>
    <dgm:pt modelId="{74AB19D2-97C2-4728-93B2-046770992D02}" type="pres">
      <dgm:prSet presAssocID="{F6AEB15E-EDA8-4FED-9A1D-8D1B2BFD016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89696-EF36-4E97-A938-B386A3D7E3A2}" type="pres">
      <dgm:prSet presAssocID="{F6AEB15E-EDA8-4FED-9A1D-8D1B2BFD016D}" presName="child2group" presStyleCnt="0"/>
      <dgm:spPr/>
    </dgm:pt>
    <dgm:pt modelId="{BF951B52-6CA7-4569-8154-5367EE4ED972}" type="pres">
      <dgm:prSet presAssocID="{F6AEB15E-EDA8-4FED-9A1D-8D1B2BFD016D}" presName="child2" presStyleLbl="bgAcc1" presStyleIdx="1" presStyleCnt="4"/>
      <dgm:spPr/>
      <dgm:t>
        <a:bodyPr/>
        <a:lstStyle/>
        <a:p>
          <a:endParaRPr lang="ru-RU"/>
        </a:p>
      </dgm:t>
    </dgm:pt>
    <dgm:pt modelId="{FDF64AD5-235F-4042-B2C4-08ECA73F93AF}" type="pres">
      <dgm:prSet presAssocID="{F6AEB15E-EDA8-4FED-9A1D-8D1B2BFD016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BCB66-AF6E-482F-813A-0CE94C770A42}" type="pres">
      <dgm:prSet presAssocID="{F6AEB15E-EDA8-4FED-9A1D-8D1B2BFD016D}" presName="child3group" presStyleCnt="0"/>
      <dgm:spPr/>
    </dgm:pt>
    <dgm:pt modelId="{5AFC60A2-2699-4971-BEE3-835D91202474}" type="pres">
      <dgm:prSet presAssocID="{F6AEB15E-EDA8-4FED-9A1D-8D1B2BFD016D}" presName="child3" presStyleLbl="bgAcc1" presStyleIdx="2" presStyleCnt="4"/>
      <dgm:spPr/>
      <dgm:t>
        <a:bodyPr/>
        <a:lstStyle/>
        <a:p>
          <a:endParaRPr lang="ru-RU"/>
        </a:p>
      </dgm:t>
    </dgm:pt>
    <dgm:pt modelId="{58BCECE3-780F-40CC-A3F8-287A4E1F81E8}" type="pres">
      <dgm:prSet presAssocID="{F6AEB15E-EDA8-4FED-9A1D-8D1B2BFD016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17B20-8DB2-487F-932D-4D3802F5DCC9}" type="pres">
      <dgm:prSet presAssocID="{F6AEB15E-EDA8-4FED-9A1D-8D1B2BFD016D}" presName="child4group" presStyleCnt="0"/>
      <dgm:spPr/>
    </dgm:pt>
    <dgm:pt modelId="{5F9D71F9-F407-4E3D-92D2-B1C81BA5529A}" type="pres">
      <dgm:prSet presAssocID="{F6AEB15E-EDA8-4FED-9A1D-8D1B2BFD016D}" presName="child4" presStyleLbl="bgAcc1" presStyleIdx="3" presStyleCnt="4"/>
      <dgm:spPr/>
      <dgm:t>
        <a:bodyPr/>
        <a:lstStyle/>
        <a:p>
          <a:endParaRPr lang="ru-RU"/>
        </a:p>
      </dgm:t>
    </dgm:pt>
    <dgm:pt modelId="{C74E63C6-6D5D-4E5D-ADFD-02A348D44A3B}" type="pres">
      <dgm:prSet presAssocID="{F6AEB15E-EDA8-4FED-9A1D-8D1B2BFD016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39FF3-17F1-4B94-BA9B-1A1F3FADADAC}" type="pres">
      <dgm:prSet presAssocID="{F6AEB15E-EDA8-4FED-9A1D-8D1B2BFD016D}" presName="childPlaceholder" presStyleCnt="0"/>
      <dgm:spPr/>
    </dgm:pt>
    <dgm:pt modelId="{9DC79E3B-30F4-45F5-B297-326E6E968FF1}" type="pres">
      <dgm:prSet presAssocID="{F6AEB15E-EDA8-4FED-9A1D-8D1B2BFD016D}" presName="circle" presStyleCnt="0"/>
      <dgm:spPr/>
    </dgm:pt>
    <dgm:pt modelId="{12516240-DCE4-4717-9160-E2AD6C45BB81}" type="pres">
      <dgm:prSet presAssocID="{F6AEB15E-EDA8-4FED-9A1D-8D1B2BFD016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23075-62C6-4287-9121-A55ED8A2ECF5}" type="pres">
      <dgm:prSet presAssocID="{F6AEB15E-EDA8-4FED-9A1D-8D1B2BFD016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CA921C-1549-4043-939B-9C625FCCDB68}" type="pres">
      <dgm:prSet presAssocID="{F6AEB15E-EDA8-4FED-9A1D-8D1B2BFD016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B52EF-3A15-4465-8872-23F9405199C0}" type="pres">
      <dgm:prSet presAssocID="{F6AEB15E-EDA8-4FED-9A1D-8D1B2BFD016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45593-8514-4784-8771-7981E51A9F93}" type="pres">
      <dgm:prSet presAssocID="{F6AEB15E-EDA8-4FED-9A1D-8D1B2BFD016D}" presName="quadrantPlaceholder" presStyleCnt="0"/>
      <dgm:spPr/>
    </dgm:pt>
    <dgm:pt modelId="{B767AC77-C258-4B1B-B437-4FE3C722B100}" type="pres">
      <dgm:prSet presAssocID="{F6AEB15E-EDA8-4FED-9A1D-8D1B2BFD016D}" presName="center1" presStyleLbl="fgShp" presStyleIdx="0" presStyleCnt="2" custAng="10800000" custScaleX="106271" custScaleY="75866" custLinFactNeighborX="-2606" custLinFactNeighborY="-44343"/>
      <dgm:spPr>
        <a:prstGeom prst="curvedUpArrow">
          <a:avLst/>
        </a:prstGeom>
      </dgm:spPr>
    </dgm:pt>
    <dgm:pt modelId="{B6A6DCA4-2388-44BC-A0BF-0CFE646E5926}" type="pres">
      <dgm:prSet presAssocID="{F6AEB15E-EDA8-4FED-9A1D-8D1B2BFD016D}" presName="center2" presStyleLbl="fgShp" presStyleIdx="1" presStyleCnt="2" custAng="10800000" custScaleX="98692" custScaleY="64102" custLinFactNeighborX="4753" custLinFactNeighborY="38462"/>
      <dgm:spPr>
        <a:prstGeom prst="curvedUpArrow">
          <a:avLst/>
        </a:prstGeom>
      </dgm:spPr>
    </dgm:pt>
  </dgm:ptLst>
  <dgm:cxnLst>
    <dgm:cxn modelId="{C0C28919-87A4-4F39-8AE0-A6CAF873A6D4}" type="presOf" srcId="{F6AEB15E-EDA8-4FED-9A1D-8D1B2BFD016D}" destId="{B1FE0F1E-903B-4833-9C1A-35564A2562D0}" srcOrd="0" destOrd="0" presId="urn:microsoft.com/office/officeart/2005/8/layout/cycle4"/>
    <dgm:cxn modelId="{9448AD55-D1FA-4F56-A6B2-C425991BA802}" srcId="{00C40B7B-5123-47EE-87B0-FD6DE33FBB9F}" destId="{3C791286-CB9E-4055-8D48-C11972203312}" srcOrd="0" destOrd="0" parTransId="{50D787B1-4944-4433-96ED-948E5AED5DA4}" sibTransId="{8553D244-0B90-4E3B-8FBC-54C64E41101B}"/>
    <dgm:cxn modelId="{93EEB506-F250-4348-9DB6-CC454AF06526}" srcId="{55244774-09EE-47FA-BB7A-3162E15B4BA6}" destId="{F0ABF47F-40C8-4FF5-B4D3-C418CEA767AD}" srcOrd="0" destOrd="0" parTransId="{AC8DF860-835E-40D0-9A10-5464EF75BDA4}" sibTransId="{27971EEC-D21C-40F1-869B-49A432835795}"/>
    <dgm:cxn modelId="{76D482AB-A621-4935-AFD7-F39CE5010FA2}" srcId="{F6AEB15E-EDA8-4FED-9A1D-8D1B2BFD016D}" destId="{C988F885-AB0D-4F23-9079-ED961F4E792A}" srcOrd="3" destOrd="0" parTransId="{2564C348-1B67-4306-8D41-61FB9061D3BF}" sibTransId="{BCEDD00A-0435-4822-A2DF-BDC9700C3DBF}"/>
    <dgm:cxn modelId="{A3C2C00D-A647-4518-AD12-D793B4D79801}" type="presOf" srcId="{EE879626-EF9A-480F-958F-C8108E915287}" destId="{5F9D71F9-F407-4E3D-92D2-B1C81BA5529A}" srcOrd="0" destOrd="0" presId="urn:microsoft.com/office/officeart/2005/8/layout/cycle4"/>
    <dgm:cxn modelId="{30153CF0-6D3C-49C4-99DB-A2FA2A045DF0}" type="presOf" srcId="{71622954-D9F4-4FC3-895A-D0DEE6533116}" destId="{58BCECE3-780F-40CC-A3F8-287A4E1F81E8}" srcOrd="1" destOrd="1" presId="urn:microsoft.com/office/officeart/2005/8/layout/cycle4"/>
    <dgm:cxn modelId="{A3D00352-D4E1-4BFA-917D-76B8198C99B7}" srcId="{F6AEB15E-EDA8-4FED-9A1D-8D1B2BFD016D}" destId="{55244774-09EE-47FA-BB7A-3162E15B4BA6}" srcOrd="1" destOrd="0" parTransId="{8E701AEF-A7E4-4AC5-83D4-02EE8747413A}" sibTransId="{BD96D55D-060C-457B-B82B-4005C05F3BA8}"/>
    <dgm:cxn modelId="{039863CB-BAE0-4502-B8A3-FA130D47EE56}" type="presOf" srcId="{EEACD90E-E60C-4B4B-9426-1044E7222AD5}" destId="{FDF64AD5-235F-4042-B2C4-08ECA73F93AF}" srcOrd="1" destOrd="1" presId="urn:microsoft.com/office/officeart/2005/8/layout/cycle4"/>
    <dgm:cxn modelId="{6DD7A5BA-F1D9-422B-8C64-B49E29727A95}" srcId="{C988F885-AB0D-4F23-9079-ED961F4E792A}" destId="{EE879626-EF9A-480F-958F-C8108E915287}" srcOrd="0" destOrd="0" parTransId="{51219B00-474D-4D05-8F13-B499C570700A}" sibTransId="{78F846A7-0E4A-45B2-ACCC-FDABD1FA1F74}"/>
    <dgm:cxn modelId="{A7A792D5-E71C-4A6D-A0A7-3EE41AF58766}" srcId="{00C40B7B-5123-47EE-87B0-FD6DE33FBB9F}" destId="{71622954-D9F4-4FC3-895A-D0DEE6533116}" srcOrd="1" destOrd="0" parTransId="{BEDE4F6F-5C6F-4A1D-998F-2727FCCC73DF}" sibTransId="{E411C9F8-266D-43A3-B3D5-EAA3140BABEB}"/>
    <dgm:cxn modelId="{0EBB414C-8235-49D3-8E41-AF5B7877F0EB}" srcId="{31C4AA99-FA56-46EE-8015-D4BAD252403E}" destId="{F39F97B5-6DB7-466F-81C6-9F1465F28511}" srcOrd="0" destOrd="0" parTransId="{D72B4BB5-1574-4748-8A29-A08D1DC72536}" sibTransId="{FC61DB44-5843-4A57-9843-2E8997E9C090}"/>
    <dgm:cxn modelId="{FE9B0E09-B295-4C34-A3D5-F0ADEBA25239}" type="presOf" srcId="{00C40B7B-5123-47EE-87B0-FD6DE33FBB9F}" destId="{02CA921C-1549-4043-939B-9C625FCCDB68}" srcOrd="0" destOrd="0" presId="urn:microsoft.com/office/officeart/2005/8/layout/cycle4"/>
    <dgm:cxn modelId="{E13EA22F-DEEE-45C7-A47B-C1A096B09971}" type="presOf" srcId="{3C791286-CB9E-4055-8D48-C11972203312}" destId="{58BCECE3-780F-40CC-A3F8-287A4E1F81E8}" srcOrd="1" destOrd="0" presId="urn:microsoft.com/office/officeart/2005/8/layout/cycle4"/>
    <dgm:cxn modelId="{9156F219-B3C4-4623-87AE-23F4F09B204A}" type="presOf" srcId="{31C4AA99-FA56-46EE-8015-D4BAD252403E}" destId="{12516240-DCE4-4717-9160-E2AD6C45BB81}" srcOrd="0" destOrd="0" presId="urn:microsoft.com/office/officeart/2005/8/layout/cycle4"/>
    <dgm:cxn modelId="{08952667-B2F5-4DD0-A5D6-FFF8D45D01D5}" type="presOf" srcId="{EE879626-EF9A-480F-958F-C8108E915287}" destId="{C74E63C6-6D5D-4E5D-ADFD-02A348D44A3B}" srcOrd="1" destOrd="0" presId="urn:microsoft.com/office/officeart/2005/8/layout/cycle4"/>
    <dgm:cxn modelId="{D634D05C-51B6-4D60-8C2C-C0C210184BEE}" type="presOf" srcId="{C988F885-AB0D-4F23-9079-ED961F4E792A}" destId="{A86B52EF-3A15-4465-8872-23F9405199C0}" srcOrd="0" destOrd="0" presId="urn:microsoft.com/office/officeart/2005/8/layout/cycle4"/>
    <dgm:cxn modelId="{D0C48586-810B-41C0-B85D-458372B0E2E6}" type="presOf" srcId="{F39F97B5-6DB7-466F-81C6-9F1465F28511}" destId="{74AB19D2-97C2-4728-93B2-046770992D02}" srcOrd="1" destOrd="0" presId="urn:microsoft.com/office/officeart/2005/8/layout/cycle4"/>
    <dgm:cxn modelId="{2EEB656D-F994-4509-9B66-706A10D6C655}" type="presOf" srcId="{55244774-09EE-47FA-BB7A-3162E15B4BA6}" destId="{18423075-62C6-4287-9121-A55ED8A2ECF5}" srcOrd="0" destOrd="0" presId="urn:microsoft.com/office/officeart/2005/8/layout/cycle4"/>
    <dgm:cxn modelId="{0D2988E4-066C-4F2B-A744-044C4C831F18}" type="presOf" srcId="{3C791286-CB9E-4055-8D48-C11972203312}" destId="{5AFC60A2-2699-4971-BEE3-835D91202474}" srcOrd="0" destOrd="0" presId="urn:microsoft.com/office/officeart/2005/8/layout/cycle4"/>
    <dgm:cxn modelId="{9C6F2664-BBD1-443B-893B-E7D9E3ABF42D}" type="presOf" srcId="{F0ABF47F-40C8-4FF5-B4D3-C418CEA767AD}" destId="{BF951B52-6CA7-4569-8154-5367EE4ED972}" srcOrd="0" destOrd="0" presId="urn:microsoft.com/office/officeart/2005/8/layout/cycle4"/>
    <dgm:cxn modelId="{ACE519D6-1122-41C6-B6AE-C6F3A55E422B}" type="presOf" srcId="{EEACD90E-E60C-4B4B-9426-1044E7222AD5}" destId="{BF951B52-6CA7-4569-8154-5367EE4ED972}" srcOrd="0" destOrd="1" presId="urn:microsoft.com/office/officeart/2005/8/layout/cycle4"/>
    <dgm:cxn modelId="{B7EDAAA0-2395-4F55-8C65-42EC77992EDF}" type="presOf" srcId="{F0ABF47F-40C8-4FF5-B4D3-C418CEA767AD}" destId="{FDF64AD5-235F-4042-B2C4-08ECA73F93AF}" srcOrd="1" destOrd="0" presId="urn:microsoft.com/office/officeart/2005/8/layout/cycle4"/>
    <dgm:cxn modelId="{499D4261-A8FE-460C-AC9A-89370EC87774}" type="presOf" srcId="{F39F97B5-6DB7-466F-81C6-9F1465F28511}" destId="{E3750294-272D-4DF5-9586-DDB8BFBDF762}" srcOrd="0" destOrd="0" presId="urn:microsoft.com/office/officeart/2005/8/layout/cycle4"/>
    <dgm:cxn modelId="{EFBFB13E-FE99-4905-8265-52DFE9C69E3F}" srcId="{55244774-09EE-47FA-BB7A-3162E15B4BA6}" destId="{EEACD90E-E60C-4B4B-9426-1044E7222AD5}" srcOrd="1" destOrd="0" parTransId="{19221EFC-7418-4BBB-AC68-16A875576FBA}" sibTransId="{2806A939-1F75-4A75-B5C2-262260808595}"/>
    <dgm:cxn modelId="{9A26D5D3-3371-4EE4-92ED-FFD7D1F2D1C5}" type="presOf" srcId="{71622954-D9F4-4FC3-895A-D0DEE6533116}" destId="{5AFC60A2-2699-4971-BEE3-835D91202474}" srcOrd="0" destOrd="1" presId="urn:microsoft.com/office/officeart/2005/8/layout/cycle4"/>
    <dgm:cxn modelId="{9FE47BB2-2B25-45D7-8FDD-BAC3D7CBE125}" srcId="{F6AEB15E-EDA8-4FED-9A1D-8D1B2BFD016D}" destId="{31C4AA99-FA56-46EE-8015-D4BAD252403E}" srcOrd="0" destOrd="0" parTransId="{C8C2BF1D-BF97-435E-AF14-E0D8755BA1E0}" sibTransId="{B0F6034D-7CA1-4CB0-8EA3-8EEA61286AB0}"/>
    <dgm:cxn modelId="{B6D1BAAE-7484-4A1C-ACD3-5343BF287380}" srcId="{F6AEB15E-EDA8-4FED-9A1D-8D1B2BFD016D}" destId="{00C40B7B-5123-47EE-87B0-FD6DE33FBB9F}" srcOrd="2" destOrd="0" parTransId="{A3B3EB5E-2031-483E-9420-704EBD4736F9}" sibTransId="{1C875CC0-01A0-4923-84CB-43C0839ADCA5}"/>
    <dgm:cxn modelId="{FF4C94B0-CDD1-4E12-B09D-42CFEF239239}" type="presParOf" srcId="{B1FE0F1E-903B-4833-9C1A-35564A2562D0}" destId="{343893BF-2F27-4539-BB20-EE1EF6841E11}" srcOrd="0" destOrd="0" presId="urn:microsoft.com/office/officeart/2005/8/layout/cycle4"/>
    <dgm:cxn modelId="{79456FB9-0051-4103-B49F-1199770B5662}" type="presParOf" srcId="{343893BF-2F27-4539-BB20-EE1EF6841E11}" destId="{713D37CB-24E4-4821-9585-16052926327D}" srcOrd="0" destOrd="0" presId="urn:microsoft.com/office/officeart/2005/8/layout/cycle4"/>
    <dgm:cxn modelId="{EF08A8CC-85EC-4CE2-9BCA-EE4BF2DDF273}" type="presParOf" srcId="{713D37CB-24E4-4821-9585-16052926327D}" destId="{E3750294-272D-4DF5-9586-DDB8BFBDF762}" srcOrd="0" destOrd="0" presId="urn:microsoft.com/office/officeart/2005/8/layout/cycle4"/>
    <dgm:cxn modelId="{6AAABA70-D03B-48DE-8132-A5F029E80D48}" type="presParOf" srcId="{713D37CB-24E4-4821-9585-16052926327D}" destId="{74AB19D2-97C2-4728-93B2-046770992D02}" srcOrd="1" destOrd="0" presId="urn:microsoft.com/office/officeart/2005/8/layout/cycle4"/>
    <dgm:cxn modelId="{B8136174-3E02-41CA-BD54-C11C42E8CCB8}" type="presParOf" srcId="{343893BF-2F27-4539-BB20-EE1EF6841E11}" destId="{F3F89696-EF36-4E97-A938-B386A3D7E3A2}" srcOrd="1" destOrd="0" presId="urn:microsoft.com/office/officeart/2005/8/layout/cycle4"/>
    <dgm:cxn modelId="{6EFE0358-E934-4C63-AA24-16FCA72D7B27}" type="presParOf" srcId="{F3F89696-EF36-4E97-A938-B386A3D7E3A2}" destId="{BF951B52-6CA7-4569-8154-5367EE4ED972}" srcOrd="0" destOrd="0" presId="urn:microsoft.com/office/officeart/2005/8/layout/cycle4"/>
    <dgm:cxn modelId="{2FC946A1-179B-492B-8D54-30E820F7A5AA}" type="presParOf" srcId="{F3F89696-EF36-4E97-A938-B386A3D7E3A2}" destId="{FDF64AD5-235F-4042-B2C4-08ECA73F93AF}" srcOrd="1" destOrd="0" presId="urn:microsoft.com/office/officeart/2005/8/layout/cycle4"/>
    <dgm:cxn modelId="{1754393D-23E2-42D1-89BF-87FD542898AD}" type="presParOf" srcId="{343893BF-2F27-4539-BB20-EE1EF6841E11}" destId="{828BCB66-AF6E-482F-813A-0CE94C770A42}" srcOrd="2" destOrd="0" presId="urn:microsoft.com/office/officeart/2005/8/layout/cycle4"/>
    <dgm:cxn modelId="{EA313C8D-C541-49A5-A095-6D99DACDA0E0}" type="presParOf" srcId="{828BCB66-AF6E-482F-813A-0CE94C770A42}" destId="{5AFC60A2-2699-4971-BEE3-835D91202474}" srcOrd="0" destOrd="0" presId="urn:microsoft.com/office/officeart/2005/8/layout/cycle4"/>
    <dgm:cxn modelId="{A44FB358-F1A2-4985-AC58-9A24BB573704}" type="presParOf" srcId="{828BCB66-AF6E-482F-813A-0CE94C770A42}" destId="{58BCECE3-780F-40CC-A3F8-287A4E1F81E8}" srcOrd="1" destOrd="0" presId="urn:microsoft.com/office/officeart/2005/8/layout/cycle4"/>
    <dgm:cxn modelId="{45B90BC4-F0CA-477D-996B-41DAD2CC7BE2}" type="presParOf" srcId="{343893BF-2F27-4539-BB20-EE1EF6841E11}" destId="{A5517B20-8DB2-487F-932D-4D3802F5DCC9}" srcOrd="3" destOrd="0" presId="urn:microsoft.com/office/officeart/2005/8/layout/cycle4"/>
    <dgm:cxn modelId="{46DDB7B9-B121-4443-B015-257B0B5AEB09}" type="presParOf" srcId="{A5517B20-8DB2-487F-932D-4D3802F5DCC9}" destId="{5F9D71F9-F407-4E3D-92D2-B1C81BA5529A}" srcOrd="0" destOrd="0" presId="urn:microsoft.com/office/officeart/2005/8/layout/cycle4"/>
    <dgm:cxn modelId="{FE7BB7AB-45BB-4E42-9464-0C3E0DE5CA53}" type="presParOf" srcId="{A5517B20-8DB2-487F-932D-4D3802F5DCC9}" destId="{C74E63C6-6D5D-4E5D-ADFD-02A348D44A3B}" srcOrd="1" destOrd="0" presId="urn:microsoft.com/office/officeart/2005/8/layout/cycle4"/>
    <dgm:cxn modelId="{086EF03E-974A-4D6B-B3DD-8334814F296C}" type="presParOf" srcId="{343893BF-2F27-4539-BB20-EE1EF6841E11}" destId="{C7439FF3-17F1-4B94-BA9B-1A1F3FADADAC}" srcOrd="4" destOrd="0" presId="urn:microsoft.com/office/officeart/2005/8/layout/cycle4"/>
    <dgm:cxn modelId="{78DBF1CF-0B74-46FE-992C-21E0F9444EAD}" type="presParOf" srcId="{B1FE0F1E-903B-4833-9C1A-35564A2562D0}" destId="{9DC79E3B-30F4-45F5-B297-326E6E968FF1}" srcOrd="1" destOrd="0" presId="urn:microsoft.com/office/officeart/2005/8/layout/cycle4"/>
    <dgm:cxn modelId="{83EB9E1C-5A98-4844-8FFE-0497064F2EFA}" type="presParOf" srcId="{9DC79E3B-30F4-45F5-B297-326E6E968FF1}" destId="{12516240-DCE4-4717-9160-E2AD6C45BB81}" srcOrd="0" destOrd="0" presId="urn:microsoft.com/office/officeart/2005/8/layout/cycle4"/>
    <dgm:cxn modelId="{0AC1EDBE-83F2-43E4-9150-B2429404538B}" type="presParOf" srcId="{9DC79E3B-30F4-45F5-B297-326E6E968FF1}" destId="{18423075-62C6-4287-9121-A55ED8A2ECF5}" srcOrd="1" destOrd="0" presId="urn:microsoft.com/office/officeart/2005/8/layout/cycle4"/>
    <dgm:cxn modelId="{93B3377A-EA8C-4DCA-A9F6-9BB505BFCFCF}" type="presParOf" srcId="{9DC79E3B-30F4-45F5-B297-326E6E968FF1}" destId="{02CA921C-1549-4043-939B-9C625FCCDB68}" srcOrd="2" destOrd="0" presId="urn:microsoft.com/office/officeart/2005/8/layout/cycle4"/>
    <dgm:cxn modelId="{62186AB8-15BE-4C1C-B397-76E3E8CCF33C}" type="presParOf" srcId="{9DC79E3B-30F4-45F5-B297-326E6E968FF1}" destId="{A86B52EF-3A15-4465-8872-23F9405199C0}" srcOrd="3" destOrd="0" presId="urn:microsoft.com/office/officeart/2005/8/layout/cycle4"/>
    <dgm:cxn modelId="{215FC3DA-19F4-4EB8-84A5-2288F6918A7B}" type="presParOf" srcId="{9DC79E3B-30F4-45F5-B297-326E6E968FF1}" destId="{6C445593-8514-4784-8771-7981E51A9F93}" srcOrd="4" destOrd="0" presId="urn:microsoft.com/office/officeart/2005/8/layout/cycle4"/>
    <dgm:cxn modelId="{62429E1E-C0E4-40CD-AE35-46731190E282}" type="presParOf" srcId="{B1FE0F1E-903B-4833-9C1A-35564A2562D0}" destId="{B767AC77-C258-4B1B-B437-4FE3C722B100}" srcOrd="2" destOrd="0" presId="urn:microsoft.com/office/officeart/2005/8/layout/cycle4"/>
    <dgm:cxn modelId="{54BDA130-0AE0-4D0D-AA76-0C2067CCE7A3}" type="presParOf" srcId="{B1FE0F1E-903B-4833-9C1A-35564A2562D0}" destId="{B6A6DCA4-2388-44BC-A0BF-0CFE646E592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2EC032-46C3-4A13-BDD8-66715268E2AB}">
      <dsp:nvSpPr>
        <dsp:cNvPr id="0" name=""/>
        <dsp:cNvSpPr/>
      </dsp:nvSpPr>
      <dsp:spPr>
        <a:xfrm>
          <a:off x="3480" y="335515"/>
          <a:ext cx="1521907" cy="91314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Стратегия       </a:t>
          </a:r>
          <a:endParaRPr lang="ru-RU" sz="1600" kern="1200" dirty="0"/>
        </a:p>
      </dsp:txBody>
      <dsp:txXfrm>
        <a:off x="3480" y="335515"/>
        <a:ext cx="1521907" cy="913144"/>
      </dsp:txXfrm>
    </dsp:sp>
    <dsp:sp modelId="{EE77194C-C50C-400E-8DA4-844468D23C95}">
      <dsp:nvSpPr>
        <dsp:cNvPr id="0" name=""/>
        <dsp:cNvSpPr/>
      </dsp:nvSpPr>
      <dsp:spPr>
        <a:xfrm>
          <a:off x="1677578" y="603371"/>
          <a:ext cx="322644" cy="3774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1677578" y="603371"/>
        <a:ext cx="322644" cy="377433"/>
      </dsp:txXfrm>
    </dsp:sp>
    <dsp:sp modelId="{B1BAECC0-2E34-424D-9855-7ABCA902AA9B}">
      <dsp:nvSpPr>
        <dsp:cNvPr id="0" name=""/>
        <dsp:cNvSpPr/>
      </dsp:nvSpPr>
      <dsp:spPr>
        <a:xfrm>
          <a:off x="2134151" y="335515"/>
          <a:ext cx="1521907" cy="913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Диагностика          </a:t>
          </a:r>
          <a:endParaRPr lang="ru-RU" sz="1600" kern="1200" dirty="0"/>
        </a:p>
      </dsp:txBody>
      <dsp:txXfrm>
        <a:off x="2134151" y="335515"/>
        <a:ext cx="1521907" cy="913144"/>
      </dsp:txXfrm>
    </dsp:sp>
    <dsp:sp modelId="{8E21446A-4E24-4012-9891-06A90716966A}">
      <dsp:nvSpPr>
        <dsp:cNvPr id="0" name=""/>
        <dsp:cNvSpPr/>
      </dsp:nvSpPr>
      <dsp:spPr>
        <a:xfrm>
          <a:off x="3808249" y="603371"/>
          <a:ext cx="322644" cy="3774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808249" y="603371"/>
        <a:ext cx="322644" cy="377433"/>
      </dsp:txXfrm>
    </dsp:sp>
    <dsp:sp modelId="{AF6B7439-1F47-4108-B201-6B4BD3FD5F56}">
      <dsp:nvSpPr>
        <dsp:cNvPr id="0" name=""/>
        <dsp:cNvSpPr/>
      </dsp:nvSpPr>
      <dsp:spPr>
        <a:xfrm>
          <a:off x="4264821" y="335515"/>
          <a:ext cx="1521907" cy="91314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Настройка бизнес-процессов</a:t>
          </a:r>
          <a:endParaRPr lang="ru-RU" sz="1600" b="1" i="0" kern="1200" baseline="0" dirty="0"/>
        </a:p>
      </dsp:txBody>
      <dsp:txXfrm>
        <a:off x="4264821" y="335515"/>
        <a:ext cx="1521907" cy="913144"/>
      </dsp:txXfrm>
    </dsp:sp>
    <dsp:sp modelId="{1802E3CD-CBE7-453D-8B2B-45495BFB68A1}">
      <dsp:nvSpPr>
        <dsp:cNvPr id="0" name=""/>
        <dsp:cNvSpPr/>
      </dsp:nvSpPr>
      <dsp:spPr>
        <a:xfrm>
          <a:off x="5938919" y="603371"/>
          <a:ext cx="322644" cy="3774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938919" y="603371"/>
        <a:ext cx="322644" cy="377433"/>
      </dsp:txXfrm>
    </dsp:sp>
    <dsp:sp modelId="{D7292B07-25A6-48B2-8803-098F2B3051FA}">
      <dsp:nvSpPr>
        <dsp:cNvPr id="0" name=""/>
        <dsp:cNvSpPr/>
      </dsp:nvSpPr>
      <dsp:spPr>
        <a:xfrm>
          <a:off x="6395491" y="335515"/>
          <a:ext cx="1521907" cy="913144"/>
        </a:xfrm>
        <a:prstGeom prst="roundRect">
          <a:avLst>
            <a:gd name="adj" fmla="val 10000"/>
          </a:avLst>
        </a:prstGeom>
        <a:solidFill>
          <a:srgbClr val="FF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Анализ результатов</a:t>
          </a:r>
          <a:endParaRPr lang="ru-RU" sz="1600" b="1" i="0" kern="1200" baseline="0" dirty="0"/>
        </a:p>
      </dsp:txBody>
      <dsp:txXfrm>
        <a:off x="6395491" y="335515"/>
        <a:ext cx="1521907" cy="91314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FC60A2-2699-4971-BEE3-835D91202474}">
      <dsp:nvSpPr>
        <dsp:cNvPr id="0" name=""/>
        <dsp:cNvSpPr/>
      </dsp:nvSpPr>
      <dsp:spPr>
        <a:xfrm>
          <a:off x="4310398" y="2937926"/>
          <a:ext cx="2134317" cy="1382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3 месяца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>
        <a:off x="4950694" y="3283564"/>
        <a:ext cx="1494021" cy="1036915"/>
      </dsp:txXfrm>
    </dsp:sp>
    <dsp:sp modelId="{5F9D71F9-F407-4E3D-92D2-B1C81BA5529A}">
      <dsp:nvSpPr>
        <dsp:cNvPr id="0" name=""/>
        <dsp:cNvSpPr/>
      </dsp:nvSpPr>
      <dsp:spPr>
        <a:xfrm>
          <a:off x="828091" y="2937926"/>
          <a:ext cx="2134317" cy="1382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3 месяца</a:t>
          </a:r>
          <a:endParaRPr lang="ru-RU" sz="1900" kern="1200" dirty="0"/>
        </a:p>
      </dsp:txBody>
      <dsp:txXfrm>
        <a:off x="828091" y="3283564"/>
        <a:ext cx="1494021" cy="1036915"/>
      </dsp:txXfrm>
    </dsp:sp>
    <dsp:sp modelId="{BF951B52-6CA7-4569-8154-5367EE4ED972}">
      <dsp:nvSpPr>
        <dsp:cNvPr id="0" name=""/>
        <dsp:cNvSpPr/>
      </dsp:nvSpPr>
      <dsp:spPr>
        <a:xfrm>
          <a:off x="4310398" y="0"/>
          <a:ext cx="2134317" cy="1382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3 месяца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>
        <a:off x="4950694" y="0"/>
        <a:ext cx="1494021" cy="1036915"/>
      </dsp:txXfrm>
    </dsp:sp>
    <dsp:sp modelId="{E3750294-272D-4DF5-9586-DDB8BFBDF762}">
      <dsp:nvSpPr>
        <dsp:cNvPr id="0" name=""/>
        <dsp:cNvSpPr/>
      </dsp:nvSpPr>
      <dsp:spPr>
        <a:xfrm>
          <a:off x="828091" y="0"/>
          <a:ext cx="2134317" cy="1382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3 месяца</a:t>
          </a:r>
          <a:endParaRPr lang="ru-RU" sz="1900" kern="1200" dirty="0"/>
        </a:p>
      </dsp:txBody>
      <dsp:txXfrm>
        <a:off x="828091" y="0"/>
        <a:ext cx="1494021" cy="1036915"/>
      </dsp:txXfrm>
    </dsp:sp>
    <dsp:sp modelId="{12516240-DCE4-4717-9160-E2AD6C45BB81}">
      <dsp:nvSpPr>
        <dsp:cNvPr id="0" name=""/>
        <dsp:cNvSpPr/>
      </dsp:nvSpPr>
      <dsp:spPr>
        <a:xfrm>
          <a:off x="1722431" y="246267"/>
          <a:ext cx="1870767" cy="1870767"/>
        </a:xfrm>
        <a:prstGeom prst="pieWedg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Продукт</a:t>
          </a:r>
          <a:endParaRPr lang="ru-RU" sz="1700" kern="1200" dirty="0"/>
        </a:p>
      </dsp:txBody>
      <dsp:txXfrm>
        <a:off x="1722431" y="246267"/>
        <a:ext cx="1870767" cy="1870767"/>
      </dsp:txXfrm>
    </dsp:sp>
    <dsp:sp modelId="{18423075-62C6-4287-9121-A55ED8A2ECF5}">
      <dsp:nvSpPr>
        <dsp:cNvPr id="0" name=""/>
        <dsp:cNvSpPr/>
      </dsp:nvSpPr>
      <dsp:spPr>
        <a:xfrm rot="5400000">
          <a:off x="3679608" y="246267"/>
          <a:ext cx="1870767" cy="1870767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Кадры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 rot="5400000">
        <a:off x="3679608" y="246267"/>
        <a:ext cx="1870767" cy="1870767"/>
      </dsp:txXfrm>
    </dsp:sp>
    <dsp:sp modelId="{02CA921C-1549-4043-939B-9C625FCCDB68}">
      <dsp:nvSpPr>
        <dsp:cNvPr id="0" name=""/>
        <dsp:cNvSpPr/>
      </dsp:nvSpPr>
      <dsp:spPr>
        <a:xfrm rot="10800000">
          <a:off x="3679608" y="2203444"/>
          <a:ext cx="1870767" cy="1870767"/>
        </a:xfrm>
        <a:prstGeom prst="pieWedge">
          <a:avLst/>
        </a:prstGeom>
        <a:solidFill>
          <a:srgbClr val="1AA63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Финансы</a:t>
          </a:r>
          <a:endParaRPr lang="ru-RU" sz="1700" kern="1200" dirty="0"/>
        </a:p>
      </dsp:txBody>
      <dsp:txXfrm rot="10800000">
        <a:off x="3679608" y="2203444"/>
        <a:ext cx="1870767" cy="1870767"/>
      </dsp:txXfrm>
    </dsp:sp>
    <dsp:sp modelId="{A86B52EF-3A15-4465-8872-23F9405199C0}">
      <dsp:nvSpPr>
        <dsp:cNvPr id="0" name=""/>
        <dsp:cNvSpPr/>
      </dsp:nvSpPr>
      <dsp:spPr>
        <a:xfrm rot="16200000">
          <a:off x="1722431" y="2203444"/>
          <a:ext cx="1870767" cy="1870767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Маркетинг</a:t>
          </a:r>
          <a:endParaRPr lang="ru-RU" sz="1700" kern="1200" dirty="0"/>
        </a:p>
      </dsp:txBody>
      <dsp:txXfrm rot="16200000">
        <a:off x="1722431" y="2203444"/>
        <a:ext cx="1870767" cy="1870767"/>
      </dsp:txXfrm>
    </dsp:sp>
    <dsp:sp modelId="{B767AC77-C258-4B1B-B437-4FE3C722B100}">
      <dsp:nvSpPr>
        <dsp:cNvPr id="0" name=""/>
        <dsp:cNvSpPr/>
      </dsp:nvSpPr>
      <dsp:spPr>
        <a:xfrm rot="10800000">
          <a:off x="3276363" y="1590114"/>
          <a:ext cx="686416" cy="426110"/>
        </a:xfrm>
        <a:prstGeom prst="curvedUp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6DCA4-2388-44BC-A0BF-0CFE646E5926}">
      <dsp:nvSpPr>
        <dsp:cNvPr id="0" name=""/>
        <dsp:cNvSpPr/>
      </dsp:nvSpPr>
      <dsp:spPr>
        <a:xfrm>
          <a:off x="3348372" y="2304260"/>
          <a:ext cx="637463" cy="360036"/>
        </a:xfrm>
        <a:prstGeom prst="curvedUp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6250-DD68-4963-A882-9EDDC631A905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E5E94-77CB-413A-ABA3-F71626FF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Любая модель разработки стратегии может претендовать на полноту только в том случае, если в ней содержатся ответы на вопросы, касающиеся разных сфер деятельности компании</a:t>
            </a:r>
            <a:r>
              <a:rPr lang="ru-RU" sz="180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Суть ССП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заключается в формулировании стратегии в нескольких перспективах, постановке стратегических целей и измерении степени достижения данных целей при помощи показателей. Основное назначение ССП – обеспечение разработки показателей и контроль выполнения стратегии. ССП является составной частью системы управления организации и может являться ее основным ядром.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E5E94-77CB-413A-ABA3-F71626FFF05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42910" y="1142984"/>
            <a:ext cx="7772400" cy="221457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ru-RU" sz="4000" b="1" cap="all" baseline="0" dirty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Повышаем эффективность управления расходами: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857224" y="3857628"/>
            <a:ext cx="7429552" cy="10001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ct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ru-RU" sz="2600" b="1" baseline="0" dirty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 smtClean="0"/>
              <a:t>структура расходов на сегодняшний день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500034" y="1071547"/>
            <a:ext cx="840108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ctr">
              <a:lnSpc>
                <a:spcPct val="150000"/>
              </a:lnSpc>
              <a:buFont typeface="Wingdings" pitchFamily="2" charset="2"/>
              <a:buNone/>
              <a:defRPr lang="ru-RU" sz="2600" b="1" baseline="0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Важные аспекты в оптимизации расходов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	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1142976" y="2357430"/>
            <a:ext cx="6900882" cy="3071834"/>
          </a:xfrm>
        </p:spPr>
        <p:txBody>
          <a:bodyPr/>
          <a:lstStyle>
            <a:lvl1pPr marL="0" indent="0">
              <a:lnSpc>
                <a:spcPct val="150000"/>
              </a:lnSpc>
              <a:buFont typeface="Wingdings" pitchFamily="2" charset="2"/>
              <a:buChar char="Ø"/>
              <a:defRPr lang="ru-RU" sz="1400" kern="1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Times New Roman" pitchFamily="18" charset="0"/>
              </a:defRPr>
            </a:lvl1pPr>
            <a:lvl2pPr marL="457200" indent="0">
              <a:buFontTx/>
              <a:buNone/>
              <a:defRPr lang="ru-RU" sz="14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	Наличие стратегической политики предприятия и ее выполнение</a:t>
            </a:r>
          </a:p>
          <a:p>
            <a:pPr lvl="0"/>
            <a:r>
              <a:rPr lang="ru-RU" dirty="0" smtClean="0"/>
              <a:t>	Управление запасами ТМЦ (оборачиваемость, неликвиды и т.п.)</a:t>
            </a:r>
          </a:p>
          <a:p>
            <a:pPr lvl="0"/>
            <a:r>
              <a:rPr lang="ru-RU" dirty="0" smtClean="0"/>
              <a:t>	Грамотная мотивация сотрудников</a:t>
            </a:r>
          </a:p>
          <a:p>
            <a:pPr lvl="0"/>
            <a:r>
              <a:rPr lang="ru-RU" dirty="0" smtClean="0"/>
              <a:t>	Работа с дебиторской задолженностью (в т.ч. претензионная работа)</a:t>
            </a:r>
          </a:p>
          <a:p>
            <a:pPr lvl="0"/>
            <a:r>
              <a:rPr lang="ru-RU" dirty="0" smtClean="0"/>
              <a:t>	Планирование производственных расходов и ремонтных работ </a:t>
            </a:r>
          </a:p>
          <a:p>
            <a:pPr lvl="0"/>
            <a:r>
              <a:rPr lang="ru-RU" dirty="0" smtClean="0"/>
              <a:t>	Работа с поставщиками/подрядчиками по ценообразованию</a:t>
            </a:r>
          </a:p>
          <a:p>
            <a:pPr lvl="0"/>
            <a:r>
              <a:rPr lang="ru-RU" dirty="0" smtClean="0"/>
              <a:t>	Оптимизация распределения финансовых потоков</a:t>
            </a:r>
          </a:p>
          <a:p>
            <a:pPr lvl="0"/>
            <a:r>
              <a:rPr lang="ru-RU" dirty="0" smtClean="0"/>
              <a:t>	Налоговое планирование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500034" y="1071547"/>
            <a:ext cx="8401080" cy="128588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l">
              <a:lnSpc>
                <a:spcPct val="150000"/>
              </a:lnSpc>
              <a:buFont typeface="Wingdings" pitchFamily="2" charset="2"/>
              <a:buNone/>
              <a:defRPr lang="ru-RU" sz="2600" b="1" baseline="0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Вспомним классиков:                                           		«Кто виноват?» и «Что делать?»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	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5786" y="3000372"/>
            <a:ext cx="7715304" cy="2857520"/>
          </a:xfrm>
        </p:spPr>
        <p:txBody>
          <a:bodyPr/>
          <a:lstStyle>
            <a:lvl1pPr marL="342900" indent="-342900">
              <a:lnSpc>
                <a:spcPct val="150000"/>
              </a:lnSpc>
              <a:buFont typeface="Wingdings" pitchFamily="2" charset="2"/>
              <a:buNone/>
              <a:defRPr lang="ru-RU" sz="1400" b="1" kern="1200" baseline="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Times New Roman" pitchFamily="18" charset="0"/>
              </a:defRPr>
            </a:lvl1pPr>
            <a:lvl2pPr marL="457200" indent="0">
              <a:buFontTx/>
              <a:buNone/>
              <a:defRPr lang="ru-RU" sz="14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Постулат первый: 	В своих неудачах надо винить только себя!</a:t>
            </a:r>
          </a:p>
          <a:p>
            <a:pPr lvl="0"/>
            <a:r>
              <a:rPr lang="ru-RU" dirty="0" smtClean="0"/>
              <a:t>Постулат второй:        Пять шагов -</a:t>
            </a:r>
          </a:p>
          <a:p>
            <a:pPr lvl="0"/>
            <a:r>
              <a:rPr lang="ru-RU" dirty="0" smtClean="0"/>
              <a:t>		1. Учитесь!</a:t>
            </a:r>
          </a:p>
          <a:p>
            <a:pPr lvl="0"/>
            <a:r>
              <a:rPr lang="ru-RU" dirty="0" smtClean="0"/>
              <a:t>		2. Создайте команду.</a:t>
            </a:r>
          </a:p>
          <a:p>
            <a:pPr lvl="0"/>
            <a:r>
              <a:rPr lang="ru-RU" dirty="0" smtClean="0"/>
              <a:t>		3.  Поставьте перед ней трудную, но реальную цель.</a:t>
            </a:r>
          </a:p>
          <a:p>
            <a:pPr lvl="0"/>
            <a:r>
              <a:rPr lang="ru-RU" dirty="0" smtClean="0"/>
              <a:t>		4.  Правило «трех китов» - фонды, кадры, </a:t>
            </a:r>
            <a:r>
              <a:rPr lang="ru-RU" dirty="0" err="1" smtClean="0"/>
              <a:t>оборотка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		5. Работайте!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500034" y="1071547"/>
            <a:ext cx="8215370" cy="100013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l">
              <a:lnSpc>
                <a:spcPct val="150000"/>
              </a:lnSpc>
              <a:buFont typeface="Wingdings" pitchFamily="2" charset="2"/>
              <a:buNone/>
              <a:defRPr lang="ru-RU" sz="2600" b="1" baseline="0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Контакты: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	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5786" y="3000372"/>
            <a:ext cx="7715304" cy="2857520"/>
          </a:xfrm>
        </p:spPr>
        <p:txBody>
          <a:bodyPr/>
          <a:lstStyle>
            <a:lvl1pPr marL="342900" indent="-342900">
              <a:lnSpc>
                <a:spcPct val="150000"/>
              </a:lnSpc>
              <a:buFont typeface="Wingdings" pitchFamily="2" charset="2"/>
              <a:buNone/>
              <a:defRPr lang="ru-RU" sz="2000" b="0" kern="1200" baseline="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Times New Roman" pitchFamily="18" charset="0"/>
              </a:defRPr>
            </a:lvl1pPr>
            <a:lvl2pPr marL="457200" indent="0">
              <a:buFontTx/>
              <a:buNone/>
              <a:defRPr lang="ru-RU" sz="14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Филимонова Ирина Михайловна, </a:t>
            </a:r>
          </a:p>
          <a:p>
            <a:pPr lvl="0"/>
            <a:r>
              <a:rPr lang="ru-RU" dirty="0" smtClean="0"/>
              <a:t>Генеральный директор управляющей компании</a:t>
            </a:r>
          </a:p>
          <a:p>
            <a:pPr lvl="0"/>
            <a:r>
              <a:rPr lang="en-US" b="0" dirty="0" smtClean="0"/>
              <a:t>E-mail</a:t>
            </a:r>
            <a:r>
              <a:rPr lang="ru-RU" b="0" dirty="0" smtClean="0"/>
              <a:t>:</a:t>
            </a:r>
            <a:r>
              <a:rPr lang="en-US" b="0" dirty="0" smtClean="0"/>
              <a:t>          </a:t>
            </a:r>
            <a:r>
              <a:rPr lang="ru-RU" b="0" dirty="0" smtClean="0"/>
              <a:t>		</a:t>
            </a:r>
            <a:r>
              <a:rPr lang="en-US" b="0" dirty="0" smtClean="0"/>
              <a:t>filimonova20@gmail.com</a:t>
            </a:r>
            <a:endParaRPr lang="ru-RU" b="0" dirty="0" smtClean="0"/>
          </a:p>
          <a:p>
            <a:pPr lvl="0"/>
            <a:r>
              <a:rPr lang="ru-RU" b="0" dirty="0" smtClean="0"/>
              <a:t>Телефон:		 8-916-704-59-45</a:t>
            </a:r>
            <a:endParaRPr lang="ru-RU" dirty="0" smtClean="0"/>
          </a:p>
          <a:p>
            <a:pPr lvl="0"/>
            <a:endParaRPr lang="ru-RU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pic>
        <p:nvPicPr>
          <p:cNvPr id="3" name="Picture 10" descr="\\Dixi-server\users\РЕКЛАМА\foto\!taganka\IMG_66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00125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\\Dixi-server\users\РЕКЛАМА\foto\!taganka\IMG_6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1000125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\\Dixi-server\users\РЕКЛАМА\foto\!taganka\IMG_66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1000125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57200" y="3581400"/>
            <a:ext cx="8153400" cy="369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just" eaLnBrk="0" hangingPunct="0">
              <a:defRPr/>
            </a:pPr>
            <a:r>
              <a:rPr lang="ru-RU" sz="14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	</a:t>
            </a:r>
            <a:r>
              <a:rPr lang="ru-RU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ООО «</a:t>
            </a:r>
            <a:r>
              <a:rPr lang="ru-RU" sz="1800" b="1" dirty="0" err="1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Дикси</a:t>
            </a:r>
            <a:r>
              <a:rPr lang="ru-RU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– </a:t>
            </a:r>
            <a:r>
              <a:rPr lang="ru-RU" sz="1800" b="1" dirty="0" err="1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Трейд</a:t>
            </a:r>
            <a:r>
              <a:rPr lang="ru-RU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» (Автоцентр на Таганке)  - </a:t>
            </a: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один из старейших официальных дилеров N</a:t>
            </a:r>
            <a:r>
              <a:rPr lang="en-US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ISSAN</a:t>
            </a: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в Москве, оказывающий полный спектр услуг по продаже и обслуживанию автомобилей марки </a:t>
            </a:r>
            <a:r>
              <a:rPr lang="en-US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NISSAN</a:t>
            </a: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.</a:t>
            </a:r>
          </a:p>
          <a:p>
            <a:pPr algn="just" eaLnBrk="0" hangingPunct="0">
              <a:defRPr/>
            </a:pP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	Вот уже более 10 лет основной целью нашей работы - является предоставление нашим покупателям максимальной свободы: свободы выбора, свободы передвижения, свободы действий. Девиз, под которым живет наша компания - "</a:t>
            </a:r>
            <a:r>
              <a:rPr lang="ru-RU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выбери </a:t>
            </a:r>
            <a:r>
              <a:rPr lang="en-US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NISSAN</a:t>
            </a:r>
            <a:r>
              <a:rPr lang="ru-RU" sz="1800" b="1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- мы сделаем все остальное</a:t>
            </a: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". </a:t>
            </a:r>
          </a:p>
          <a:p>
            <a:pPr algn="just" eaLnBrk="0" hangingPunct="0">
              <a:defRPr/>
            </a:pP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	Мы понимаем, что постоянное стремление к совершенству - залог успешной работы. Поэтому весь наш большой коллектив, имеющий огромный опыт работы с маркой </a:t>
            </a:r>
            <a:r>
              <a:rPr lang="en-US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NISSAN</a:t>
            </a:r>
            <a:r>
              <a:rPr lang="ru-RU" sz="18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постоянно совершенствуется, стремясь стать ещё лучше и оказывать высокий уровень сервиса, полностью удовлетворяя нашего клиента.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929058" y="3286124"/>
          <a:ext cx="4929190" cy="317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3500438"/>
            <a:ext cx="3071813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Одной из отличительных и основополагающих особенностей нашего автоцентра, является наше месторасположение. Находясь практически в самом центре Москвы, мы имеем максимально удобное расположение с точки зрения транспортной "доступности" для продажи и дальнейшего сервисного обслуживания клиентов.</a:t>
            </a:r>
            <a:endParaRPr lang="ru-RU" dirty="0"/>
          </a:p>
        </p:txBody>
      </p:sp>
      <p:pic>
        <p:nvPicPr>
          <p:cNvPr id="5" name="Picture 7" descr="\\Dixi-server\users\РЕКЛАМА\foto\!taganka\IMG_6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928688"/>
            <a:ext cx="2590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643313" y="785813"/>
            <a:ext cx="5357812" cy="2308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Arial Unicode MS" pitchFamily="34" charset="-128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Дата открытия – Ноябрь 1996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 </a:t>
            </a: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Общая площадь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: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4664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m2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	</a:t>
            </a:r>
            <a:endParaRPr lang="en-US" sz="1400" dirty="0">
              <a:solidFill>
                <a:schemeClr val="tx2"/>
              </a:solidFill>
              <a:latin typeface="Arial Unicode MS" pitchFamily="34" charset="-128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Площадь выставочного зала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– 560m2</a:t>
            </a:r>
          </a:p>
          <a:p>
            <a:pPr>
              <a:buFontTx/>
              <a:buChar char="-"/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Площадь сервисной зоны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– 2340m2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 (слесарный участок)</a:t>
            </a:r>
          </a:p>
          <a:p>
            <a:pPr>
              <a:buFontTx/>
              <a:buChar char="-"/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Площадь сервисной зоны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–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1764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m2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 (кузовной участок)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Количество постов</a:t>
            </a: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–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40</a:t>
            </a:r>
            <a:endParaRPr lang="en-US" sz="1400" dirty="0">
              <a:solidFill>
                <a:schemeClr val="tx2"/>
              </a:solidFill>
              <a:latin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</a:p>
          <a:p>
            <a:pPr>
              <a:buFontTx/>
              <a:buChar char="•"/>
              <a:defRPr/>
            </a:pPr>
            <a:r>
              <a:rPr lang="en-US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Arial Unicode MS" pitchFamily="34" charset="-128"/>
                <a:cs typeface="Times New Roman" pitchFamily="18" charset="0"/>
              </a:rPr>
              <a:t>Численность сотрудников - 258</a:t>
            </a:r>
            <a:endParaRPr lang="en-US" sz="1400" dirty="0">
              <a:solidFill>
                <a:schemeClr val="tx2"/>
              </a:solidFill>
              <a:latin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ru-RU" sz="12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85786" y="857232"/>
            <a:ext cx="7772400" cy="9286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 anchor="t"/>
          <a:lstStyle>
            <a:lvl1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ru-RU" sz="2400" b="1" i="0" u="none" strike="noStrike" baseline="0" dirty="0">
                <a:solidFill>
                  <a:srgbClr val="000000"/>
                </a:solidFill>
                <a:latin typeface="Calibri"/>
                <a:ea typeface="+mj-ea"/>
                <a:cs typeface="+mj-cs"/>
              </a:defRPr>
            </a:lvl1pPr>
          </a:lstStyle>
          <a:p>
            <a:pPr fontAlgn="b"/>
            <a:r>
              <a:rPr lang="ru-RU" sz="2400" b="1" i="0" u="none" strike="noStrike" dirty="0" smtClean="0">
                <a:solidFill>
                  <a:srgbClr val="000000"/>
                </a:solidFill>
                <a:latin typeface="Calibri"/>
              </a:rPr>
              <a:t>Изменение финансовых показателей 2009 – 2008:     Выручка          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929058" y="2214554"/>
          <a:ext cx="5000660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5720" y="2428868"/>
          <a:ext cx="3340100" cy="3357585"/>
        </p:xfrm>
        <a:graphic>
          <a:graphicData uri="http://schemas.openxmlformats.org/drawingml/2006/table">
            <a:tbl>
              <a:tblPr/>
              <a:tblGrid>
                <a:gridCol w="2017382"/>
                <a:gridCol w="1322718"/>
              </a:tblGrid>
              <a:tr h="645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Темп прироста, % (+,-)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6451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Изменение выручки, 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в</a:t>
                      </a:r>
                      <a:r>
                        <a:rPr lang="ru-RU" sz="1400" kern="1200" baseline="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т.ч.: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491">
                <a:tc>
                  <a:txBody>
                    <a:bodyPr/>
                    <a:lstStyle/>
                    <a:p>
                      <a:pPr algn="l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42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- продажа автомобилей, 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шт.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-47%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442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- продажа автомобилей, руб.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-47%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- слесарный участок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4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- кузовной участок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35%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85786" y="928670"/>
            <a:ext cx="7772400" cy="9286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ru-RU" sz="2600" b="1" baseline="0" dirty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"/>
            <a:r>
              <a:rPr lang="ru-RU" sz="2400" b="1" i="0" u="none" strike="noStrike" dirty="0" smtClean="0">
                <a:solidFill>
                  <a:srgbClr val="000000"/>
                </a:solidFill>
                <a:latin typeface="Calibri"/>
              </a:rPr>
              <a:t>Изменение финансовых показателей 2009 – 2008:          расходы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714744" y="2643182"/>
          <a:ext cx="5214974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8" y="2571744"/>
          <a:ext cx="3340100" cy="3071831"/>
        </p:xfrm>
        <a:graphic>
          <a:graphicData uri="http://schemas.openxmlformats.org/drawingml/2006/table">
            <a:tbl>
              <a:tblPr/>
              <a:tblGrid>
                <a:gridCol w="2017382"/>
                <a:gridCol w="1322718"/>
              </a:tblGrid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Расходов, всего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-41%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в </a:t>
                      </a:r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т.ч.: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на оплату товаров, работ, услуг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-44%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ФОТ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Налоги (кроме НП)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3%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-41%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Внебюджетные фонды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-7%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14%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Капительные вложения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-14%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9124" y="1643050"/>
          <a:ext cx="4071998" cy="4429157"/>
        </p:xfrm>
        <a:graphic>
          <a:graphicData uri="http://schemas.openxmlformats.org/drawingml/2006/table">
            <a:tbl>
              <a:tblPr/>
              <a:tblGrid>
                <a:gridCol w="2071499"/>
                <a:gridCol w="967983"/>
                <a:gridCol w="1032516"/>
              </a:tblGrid>
              <a:tr h="526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  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  01.01.09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  </a:t>
                      </a:r>
                      <a:r>
                        <a:rPr lang="ru-RU" sz="1400" kern="1200" baseline="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             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01.01.10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Кол-во сотрудников, всего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266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258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81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9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 производственный персонал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193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186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 управленческий персонал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- обслуживающий персонал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08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* принято за 2009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* уволено за 2009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2357422" y="928670"/>
            <a:ext cx="4500563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u="none" strike="noStrike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Ротация кадров</a:t>
            </a:r>
            <a:endParaRPr lang="ru-RU" sz="2400" b="1" i="0" u="none" strike="noStrike" baseline="0" dirty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14282" y="1785926"/>
          <a:ext cx="3786182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57224" y="1643050"/>
          <a:ext cx="750099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285984" y="1142984"/>
            <a:ext cx="4500563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u="none" strike="noStrike" kern="1200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Структура выручки</a:t>
            </a: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85852" y="1928802"/>
          <a:ext cx="7143800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428728" y="1142984"/>
            <a:ext cx="6429420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u="none" strike="noStrike" kern="1200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Структура расходов (без учета авто и </a:t>
            </a:r>
            <a:r>
              <a:rPr lang="ru-RU" sz="2400" b="1" i="0" u="none" strike="noStrike" kern="1200" baseline="0" dirty="0" err="1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з</a:t>
            </a:r>
            <a:r>
              <a:rPr lang="ru-RU" sz="2400" b="1" i="0" u="none" strike="noStrike" kern="1200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/ч)</a:t>
            </a: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 smtClean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85720" y="1000108"/>
            <a:ext cx="4071966" cy="9286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u="none" strike="noStrike" kern="1200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Величина собственного капитала, %</a:t>
            </a: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 smtClean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2357430"/>
          <a:ext cx="3643338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4857752" y="1000108"/>
            <a:ext cx="4071966" cy="9286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u="none" strike="noStrike" kern="1200" baseline="0" dirty="0" smtClean="0">
                <a:solidFill>
                  <a:srgbClr val="000000"/>
                </a:solidFill>
                <a:latin typeface="Calibri"/>
                <a:ea typeface="+mj-ea"/>
                <a:cs typeface="+mj-cs"/>
              </a:rPr>
              <a:t>Величина заемного капитала, %</a:t>
            </a: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 smtClean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  <a:p>
            <a:pPr marL="0" marR="0" indent="0" algn="ctr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400" b="1" i="0" u="none" strike="noStrike" kern="1200" baseline="0" dirty="0">
              <a:solidFill>
                <a:srgbClr val="000000"/>
              </a:solidFill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714876" y="2357430"/>
          <a:ext cx="4143404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48" y="5357826"/>
          <a:ext cx="4071966" cy="1000131"/>
        </p:xfrm>
        <a:graphic>
          <a:graphicData uri="http://schemas.openxmlformats.org/drawingml/2006/table">
            <a:tbl>
              <a:tblPr/>
              <a:tblGrid>
                <a:gridCol w="2006254"/>
                <a:gridCol w="2065712"/>
              </a:tblGrid>
              <a:tr h="33337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Отношение заемного капитала к 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собственному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01.01.2008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29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% (кредит)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01.01.2009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kern="1200" dirty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9</a:t>
                      </a:r>
                      <a:r>
                        <a:rPr lang="ru-RU" sz="1400" kern="120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% (</a:t>
                      </a:r>
                      <a:r>
                        <a:rPr lang="ru-RU" sz="1400" kern="1200" dirty="0" err="1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займ</a:t>
                      </a:r>
                      <a:r>
                        <a:rPr lang="ru-RU" sz="1400" kern="1200" baseline="0" dirty="0" smtClean="0">
                          <a:solidFill>
                            <a:schemeClr val="tx2"/>
                          </a:solidFill>
                          <a:latin typeface="Arial Unicode MS" pitchFamily="34" charset="-128"/>
                          <a:ea typeface="Arial Unicode MS" pitchFamily="34" charset="-128"/>
                          <a:cs typeface="Times New Roman" pitchFamily="18" charset="0"/>
                        </a:rPr>
                        <a:t> участников)</a:t>
                      </a:r>
                      <a:endParaRPr lang="ru-RU" sz="1400" kern="1200" dirty="0">
                        <a:solidFill>
                          <a:schemeClr val="tx2"/>
                        </a:solidFill>
                        <a:latin typeface="Arial Unicode MS" pitchFamily="34" charset="-128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828800"/>
            <a:ext cx="7543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Образец текста</a:t>
            </a:r>
          </a:p>
          <a:p>
            <a:pPr lvl="1"/>
            <a:r>
              <a:rPr lang="en-US" altLang="ja-JP" smtClean="0"/>
              <a:t>Второй уровень</a:t>
            </a:r>
          </a:p>
          <a:p>
            <a:pPr lvl="2"/>
            <a:r>
              <a:rPr lang="en-US" altLang="ja-JP" smtClean="0"/>
              <a:t>Третий уровень</a:t>
            </a:r>
          </a:p>
          <a:p>
            <a:pPr lvl="3"/>
            <a:r>
              <a:rPr lang="en-US" altLang="ja-JP" smtClean="0"/>
              <a:t>Четвертый уровень</a:t>
            </a:r>
          </a:p>
          <a:p>
            <a:pPr lvl="4"/>
            <a:r>
              <a:rPr lang="en-US" altLang="ja-JP" smtClean="0"/>
              <a:t>Пятый уровень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5716588" y="457200"/>
            <a:ext cx="2894012" cy="0"/>
          </a:xfrm>
          <a:prstGeom prst="line">
            <a:avLst/>
          </a:prstGeom>
          <a:noFill/>
          <a:ln w="76199">
            <a:solidFill>
              <a:srgbClr val="969696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8002588" y="457200"/>
            <a:ext cx="1141412" cy="0"/>
          </a:xfrm>
          <a:prstGeom prst="line">
            <a:avLst/>
          </a:prstGeom>
          <a:noFill/>
          <a:ln w="76199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7924800" y="609600"/>
            <a:ext cx="1219200" cy="6248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defRPr/>
            </a:pPr>
            <a:endParaRPr lang="de-DE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9" name="Picture 7"/>
          <p:cNvPicPr>
            <a:picLocks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01000" y="5867400"/>
            <a:ext cx="9271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285750" y="285750"/>
            <a:ext cx="45005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 eaLnBrk="0" hangingPunct="0">
              <a:spcBef>
                <a:spcPct val="20000"/>
              </a:spcBef>
              <a:defRPr/>
            </a:pPr>
            <a:r>
              <a:rPr lang="ru-RU" sz="2200" b="1" dirty="0" smtClean="0">
                <a:solidFill>
                  <a:schemeClr val="bg2"/>
                </a:solidFill>
                <a:latin typeface="Arial Unicode MS" pitchFamily="34" charset="-128"/>
                <a:ea typeface="+mj-ea"/>
                <a:cs typeface="+mj-cs"/>
              </a:rPr>
              <a:t>Автоцентр на Таганке</a:t>
            </a:r>
            <a:endParaRPr lang="ru-RU" sz="2200" b="1" dirty="0">
              <a:solidFill>
                <a:schemeClr val="bg2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NissanAG-MedExt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Система сбалансированных показателей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Дань моде или необходимость?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H:\ССП Презентация\Задумчивый смайли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445224"/>
            <a:ext cx="1217711" cy="101476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908720"/>
            <a:ext cx="8401080" cy="642941"/>
          </a:xfrm>
        </p:spPr>
        <p:txBody>
          <a:bodyPr/>
          <a:lstStyle/>
          <a:p>
            <a:pPr algn="l"/>
            <a:r>
              <a:rPr lang="ru-RU" dirty="0" smtClean="0"/>
              <a:t>Результаты работы Таганки в 2010 г.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1259632" y="1844824"/>
            <a:ext cx="7344816" cy="4680520"/>
          </a:xfrm>
        </p:spPr>
        <p:txBody>
          <a:bodyPr/>
          <a:lstStyle/>
          <a:p>
            <a:pPr marL="342900" indent="-342900" algn="just"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</a:rPr>
              <a:t>BP</a:t>
            </a:r>
            <a:r>
              <a:rPr lang="ru-RU" sz="1800" b="1" dirty="0" smtClean="0">
                <a:solidFill>
                  <a:srgbClr val="FF0000"/>
                </a:solidFill>
              </a:rPr>
              <a:t> за 2010 год перевыполнен на 12%</a:t>
            </a:r>
          </a:p>
          <a:p>
            <a:pPr marL="342900" indent="-342900" algn="just">
              <a:buAutoNum type="arabicPeriod"/>
            </a:pPr>
            <a:endParaRPr lang="ru-RU" sz="1800" b="1" u="sng" dirty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800" b="1" dirty="0" smtClean="0">
                <a:solidFill>
                  <a:srgbClr val="FF0000"/>
                </a:solidFill>
              </a:rPr>
              <a:t> По результатам проведенного </a:t>
            </a:r>
            <a:r>
              <a:rPr lang="en-US" sz="1800" b="1" dirty="0" smtClean="0">
                <a:solidFill>
                  <a:srgbClr val="FF0000"/>
                </a:solidFill>
              </a:rPr>
              <a:t>RCI Bank</a:t>
            </a:r>
            <a:r>
              <a:rPr lang="ru-RU" sz="1800" b="1" dirty="0" smtClean="0">
                <a:solidFill>
                  <a:srgbClr val="FF0000"/>
                </a:solidFill>
              </a:rPr>
              <a:t> анализа финансовой отчетности компании, нам присвоен индекс «А» - высший индекс надежности.</a:t>
            </a:r>
          </a:p>
          <a:p>
            <a:pPr marL="342900" indent="-342900" algn="just">
              <a:buAutoNum type="arabicPeriod"/>
            </a:pPr>
            <a:endParaRPr lang="ru-RU" sz="1800" b="1" u="sng" dirty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800" b="1" dirty="0" smtClean="0">
                <a:solidFill>
                  <a:schemeClr val="tx1"/>
                </a:solidFill>
              </a:rPr>
              <a:t>Снизилась доля присутствия на рынке на 1,3</a:t>
            </a:r>
            <a:r>
              <a:rPr lang="ru-RU" sz="1800" b="1" dirty="0" smtClean="0">
                <a:solidFill>
                  <a:schemeClr val="tx1"/>
                </a:solidFill>
              </a:rPr>
              <a:t>% по сравнению с  2009 г.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342900" indent="-342900" algn="just">
              <a:buNone/>
            </a:pPr>
            <a:r>
              <a:rPr lang="ru-RU" sz="1800" dirty="0" smtClean="0">
                <a:solidFill>
                  <a:srgbClr val="0066FF"/>
                </a:solidFill>
              </a:rPr>
              <a:t> </a:t>
            </a:r>
            <a:r>
              <a:rPr lang="ru-RU" sz="1800" b="1" u="sng" dirty="0" smtClean="0">
                <a:solidFill>
                  <a:srgbClr val="1AA635"/>
                </a:solidFill>
              </a:rPr>
              <a:t>НО!!!! Таганка по-прежнему занимает </a:t>
            </a:r>
            <a:r>
              <a:rPr lang="ru-RU" sz="1800" b="1" u="sng" dirty="0" smtClean="0">
                <a:solidFill>
                  <a:srgbClr val="1AA635"/>
                </a:solidFill>
              </a:rPr>
              <a:t>четвертое </a:t>
            </a:r>
            <a:r>
              <a:rPr lang="ru-RU" sz="1800" b="1" u="sng" dirty="0" smtClean="0">
                <a:solidFill>
                  <a:srgbClr val="1AA635"/>
                </a:solidFill>
              </a:rPr>
              <a:t>место в </a:t>
            </a:r>
            <a:r>
              <a:rPr lang="ru-RU" sz="1800" b="1" u="sng" dirty="0">
                <a:solidFill>
                  <a:srgbClr val="1AA635"/>
                </a:solidFill>
              </a:rPr>
              <a:t>р</a:t>
            </a:r>
            <a:r>
              <a:rPr lang="ru-RU" sz="1800" b="1" u="sng" dirty="0" smtClean="0">
                <a:solidFill>
                  <a:srgbClr val="1AA635"/>
                </a:solidFill>
              </a:rPr>
              <a:t>итейле…. Значит – есть над чем работать!!! </a:t>
            </a:r>
            <a:endParaRPr lang="ru-RU" sz="1800" b="1" u="sng" dirty="0">
              <a:solidFill>
                <a:srgbClr val="1AA635"/>
              </a:solidFill>
            </a:endParaRPr>
          </a:p>
          <a:p>
            <a:pPr marL="342900" indent="-342900" algn="just">
              <a:buNone/>
            </a:pPr>
            <a:endParaRPr lang="ru-RU" sz="1800" dirty="0"/>
          </a:p>
        </p:txBody>
      </p:sp>
      <p:pic>
        <p:nvPicPr>
          <p:cNvPr id="33794" name="Picture 2" descr="H:\ССП Презентация\happy-face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792088" cy="854087"/>
          </a:xfrm>
          <a:prstGeom prst="rect">
            <a:avLst/>
          </a:prstGeom>
          <a:noFill/>
        </p:spPr>
      </p:pic>
      <p:pic>
        <p:nvPicPr>
          <p:cNvPr id="33795" name="Picture 3" descr="H:\ССП Презентация\happy-fac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96952"/>
            <a:ext cx="801372" cy="864096"/>
          </a:xfrm>
          <a:prstGeom prst="rect">
            <a:avLst/>
          </a:prstGeom>
          <a:noFill/>
        </p:spPr>
      </p:pic>
      <p:pic>
        <p:nvPicPr>
          <p:cNvPr id="33796" name="Picture 4" descr="H:\ССП Презентация\грустный смайл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293096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7632848" cy="864096"/>
          </a:xfrm>
        </p:spPr>
        <p:txBody>
          <a:bodyPr/>
          <a:lstStyle/>
          <a:p>
            <a:pPr algn="l"/>
            <a:r>
              <a:rPr lang="ru-RU" dirty="0" smtClean="0"/>
              <a:t>Почему ССП не работает?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395536" y="1772816"/>
            <a:ext cx="8568952" cy="4608512"/>
          </a:xfrm>
        </p:spPr>
        <p:txBody>
          <a:bodyPr/>
          <a:lstStyle/>
          <a:p>
            <a:r>
              <a:rPr lang="ru-RU" sz="1800" dirty="0"/>
              <a:t>  </a:t>
            </a:r>
            <a:r>
              <a:rPr lang="ru-RU" sz="1800" dirty="0" smtClean="0"/>
              <a:t>Высшее руководство и собственники занимают безразличную позицию </a:t>
            </a:r>
            <a:endParaRPr lang="ru-RU" sz="1800" dirty="0"/>
          </a:p>
          <a:p>
            <a:r>
              <a:rPr lang="ru-RU" sz="1800" dirty="0"/>
              <a:t> </a:t>
            </a:r>
            <a:r>
              <a:rPr lang="ru-RU" sz="1800" dirty="0" smtClean="0"/>
              <a:t> Отсутствие быстрых результатов</a:t>
            </a:r>
          </a:p>
          <a:p>
            <a:r>
              <a:rPr lang="ru-RU" sz="1800" dirty="0" smtClean="0"/>
              <a:t>Полное </a:t>
            </a:r>
            <a:r>
              <a:rPr lang="ru-RU" sz="1800" dirty="0"/>
              <a:t>отсутствие либо наличие </a:t>
            </a:r>
            <a:r>
              <a:rPr lang="ru-RU" sz="1800" dirty="0" smtClean="0"/>
              <a:t>формальной стратегии развития компании</a:t>
            </a:r>
            <a:endParaRPr lang="ru-RU" sz="1800" dirty="0"/>
          </a:p>
          <a:p>
            <a:r>
              <a:rPr lang="ru-RU" sz="1800" dirty="0"/>
              <a:t>  </a:t>
            </a:r>
            <a:r>
              <a:rPr lang="ru-RU" sz="1800" dirty="0" smtClean="0"/>
              <a:t>Отсутствие или </a:t>
            </a:r>
            <a:r>
              <a:rPr lang="ru-RU" sz="1800" dirty="0"/>
              <a:t>низкий уровень </a:t>
            </a:r>
            <a:r>
              <a:rPr lang="ru-RU" sz="1800" dirty="0" smtClean="0"/>
              <a:t>автоматизации в компании</a:t>
            </a:r>
            <a:endParaRPr lang="ru-RU" sz="1800" dirty="0"/>
          </a:p>
          <a:p>
            <a:r>
              <a:rPr lang="ru-RU" sz="1800" dirty="0"/>
              <a:t> </a:t>
            </a:r>
            <a:r>
              <a:rPr lang="ru-RU" sz="1800" dirty="0" smtClean="0"/>
              <a:t> </a:t>
            </a:r>
            <a:r>
              <a:rPr lang="ru-RU" sz="1800" dirty="0"/>
              <a:t>Противодействие и безразличие ключевых сотрудников к внедрению </a:t>
            </a:r>
            <a:r>
              <a:rPr lang="ru-RU" sz="1800" dirty="0" smtClean="0"/>
              <a:t>ССП</a:t>
            </a:r>
            <a:endParaRPr lang="ru-RU" sz="1800" dirty="0"/>
          </a:p>
          <a:p>
            <a:r>
              <a:rPr lang="ru-RU" sz="1800" dirty="0"/>
              <a:t>  Подмена целей внедрения ССП личными целями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 </a:t>
            </a:r>
            <a:r>
              <a:rPr lang="ru-RU" sz="1800" dirty="0" smtClean="0"/>
              <a:t> </a:t>
            </a:r>
            <a:r>
              <a:rPr lang="ru-RU" sz="1800" dirty="0"/>
              <a:t>Отсутствие связи между ССП и мотивацией персонала</a:t>
            </a:r>
          </a:p>
          <a:p>
            <a:r>
              <a:rPr lang="ru-RU" sz="1800" dirty="0"/>
              <a:t>  Слабая проработка ССП, </a:t>
            </a:r>
            <a:r>
              <a:rPr lang="ru-RU" sz="1800" dirty="0" smtClean="0"/>
              <a:t>бизнес-процессов. </a:t>
            </a:r>
            <a:r>
              <a:rPr lang="ru-RU" sz="1800" dirty="0"/>
              <a:t>Неправильная настройка подсистем управления на разработанные </a:t>
            </a:r>
            <a:r>
              <a:rPr lang="ru-RU" sz="1800" dirty="0" smtClean="0"/>
              <a:t>показатели</a:t>
            </a:r>
          </a:p>
          <a:p>
            <a:r>
              <a:rPr lang="ru-RU" sz="1800" dirty="0" smtClean="0"/>
              <a:t>  </a:t>
            </a:r>
            <a:r>
              <a:rPr lang="ru-RU" sz="1800" dirty="0"/>
              <a:t>ССП внедрили и забыли про нее, система дальше не развивается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2" name="Picture 2" descr="H:\ССП Презентация\грустный смайл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692696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8280920" cy="864096"/>
          </a:xfrm>
        </p:spPr>
        <p:txBody>
          <a:bodyPr/>
          <a:lstStyle/>
          <a:p>
            <a:pPr algn="l"/>
            <a:r>
              <a:rPr lang="ru-RU" dirty="0"/>
              <a:t>Контакты:	</a:t>
            </a:r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395536" y="2636912"/>
            <a:ext cx="8568952" cy="3024336"/>
          </a:xfrm>
        </p:spPr>
        <p:txBody>
          <a:bodyPr/>
          <a:lstStyle/>
          <a:p>
            <a:pPr lvl="0">
              <a:buNone/>
            </a:pPr>
            <a:r>
              <a:rPr lang="ru-RU" sz="1800" b="1" dirty="0"/>
              <a:t>Филимонова Ирина </a:t>
            </a:r>
            <a:r>
              <a:rPr lang="ru-RU" sz="1800" b="1" dirty="0" smtClean="0"/>
              <a:t>Михайловна</a:t>
            </a:r>
            <a:endParaRPr lang="ru-RU" sz="1800" dirty="0"/>
          </a:p>
          <a:p>
            <a:pPr lvl="0">
              <a:buNone/>
            </a:pPr>
            <a:r>
              <a:rPr lang="ru-RU" sz="1800" dirty="0"/>
              <a:t>Генеральный директор управляющей компании</a:t>
            </a:r>
          </a:p>
          <a:p>
            <a:pPr lvl="0">
              <a:buNone/>
            </a:pPr>
            <a:r>
              <a:rPr lang="en-US" sz="1800" dirty="0"/>
              <a:t>E-mail</a:t>
            </a:r>
            <a:r>
              <a:rPr lang="ru-RU" sz="1800" dirty="0"/>
              <a:t>:</a:t>
            </a:r>
            <a:r>
              <a:rPr lang="en-US" sz="1800" dirty="0"/>
              <a:t>          </a:t>
            </a:r>
            <a:r>
              <a:rPr lang="ru-RU" sz="1800" dirty="0"/>
              <a:t>		</a:t>
            </a:r>
            <a:r>
              <a:rPr lang="en-US" sz="1800" dirty="0"/>
              <a:t>filimonova20@gmail.com</a:t>
            </a:r>
            <a:endParaRPr lang="ru-RU" sz="1800" dirty="0"/>
          </a:p>
          <a:p>
            <a:pPr lvl="0">
              <a:buNone/>
            </a:pPr>
            <a:r>
              <a:rPr lang="ru-RU" sz="1800" dirty="0"/>
              <a:t>Телефон:		 8-916-704-59-45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39552" y="1124744"/>
            <a:ext cx="8401080" cy="2789501"/>
          </a:xfrm>
        </p:spPr>
        <p:txBody>
          <a:bodyPr/>
          <a:lstStyle/>
          <a:p>
            <a:pPr algn="l"/>
            <a:r>
              <a:rPr lang="ru-RU" sz="1800" dirty="0" smtClean="0"/>
              <a:t>Зачем это надо? </a:t>
            </a:r>
            <a:r>
              <a:rPr lang="ru-RU" sz="1800" dirty="0"/>
              <a:t> </a:t>
            </a:r>
            <a:endParaRPr lang="ru-RU" sz="1800" dirty="0" smtClean="0"/>
          </a:p>
          <a:p>
            <a:pPr algn="l"/>
            <a:r>
              <a:rPr lang="ru-RU" sz="1800" dirty="0"/>
              <a:t>	</a:t>
            </a:r>
            <a:r>
              <a:rPr lang="ru-RU" sz="1800" dirty="0" smtClean="0"/>
              <a:t>- Чтобы не уподобиться </a:t>
            </a:r>
          </a:p>
          <a:p>
            <a:pPr algn="l"/>
            <a:r>
              <a:rPr lang="ru-RU" sz="1800" dirty="0" smtClean="0"/>
              <a:t>	   раку, лебедю и щуке…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0"/>
          </p:nvPr>
        </p:nvSpPr>
        <p:spPr>
          <a:xfrm>
            <a:off x="395536" y="3717032"/>
            <a:ext cx="8424936" cy="2711794"/>
          </a:xfrm>
        </p:spPr>
        <p:txBody>
          <a:bodyPr/>
          <a:lstStyle/>
          <a:p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sz="1800" dirty="0" smtClean="0"/>
              <a:t>Важно!!! При </a:t>
            </a:r>
            <a:r>
              <a:rPr lang="ru-RU" sz="1800" dirty="0"/>
              <a:t>формулировании стратегии на основе ССП деятельность компании </a:t>
            </a:r>
            <a:r>
              <a:rPr lang="ru-RU" sz="1800" dirty="0" smtClean="0"/>
              <a:t>должна рассматривается </a:t>
            </a:r>
            <a:r>
              <a:rPr lang="ru-RU" sz="1800" dirty="0"/>
              <a:t>в рамках четырех </a:t>
            </a:r>
            <a:r>
              <a:rPr lang="ru-RU" sz="1800" dirty="0" smtClean="0"/>
              <a:t>перспектив:</a:t>
            </a:r>
            <a:endParaRPr lang="ru-RU" sz="1800" dirty="0"/>
          </a:p>
          <a:p>
            <a:pPr lvl="1"/>
            <a:r>
              <a:rPr lang="ru-RU" sz="1800" dirty="0"/>
              <a:t>финансы;</a:t>
            </a:r>
          </a:p>
          <a:p>
            <a:pPr lvl="1"/>
            <a:r>
              <a:rPr lang="ru-RU" sz="1800" dirty="0"/>
              <a:t>клиенты;</a:t>
            </a:r>
          </a:p>
          <a:p>
            <a:pPr lvl="1"/>
            <a:r>
              <a:rPr lang="ru-RU" sz="1800" dirty="0"/>
              <a:t>внутренние бизнес-процессы;</a:t>
            </a:r>
          </a:p>
          <a:p>
            <a:pPr lvl="1"/>
            <a:r>
              <a:rPr lang="ru-RU" sz="1800" dirty="0"/>
              <a:t>обучение и развитие.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1" name="Picture 3" descr="H:\ССП Презентация\Рак, лебедь и щук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4104456" cy="2601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1475656" y="764704"/>
          <a:ext cx="6768752" cy="5256584"/>
        </p:xfrm>
        <a:graphic>
          <a:graphicData uri="http://schemas.openxmlformats.org/presentationml/2006/ole">
            <p:oleObj spid="_x0000_s3073" r:id="rId4" imgW="5290604" imgH="4534510" progId="">
              <p:embed/>
            </p:oleObj>
          </a:graphicData>
        </a:graphic>
      </p:graphicFrame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2664296" cy="576064"/>
          </a:xfrm>
        </p:spPr>
        <p:txBody>
          <a:bodyPr/>
          <a:lstStyle/>
          <a:p>
            <a:r>
              <a:rPr lang="ru-RU" sz="1800" dirty="0" smtClean="0"/>
              <a:t>Немного теории…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95536" y="836712"/>
            <a:ext cx="7920880" cy="864096"/>
          </a:xfrm>
          <a:prstGeom prst="rect">
            <a:avLst/>
          </a:prstGeom>
          <a:gradFill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  <a:ln w="9525">
            <a:noFill/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600" b="1" kern="0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Алгоритм применения ССП:</a:t>
            </a:r>
            <a:endParaRPr kumimoji="0" lang="ru-RU" sz="26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467544" y="2132856"/>
          <a:ext cx="7920880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323528" y="4005064"/>
            <a:ext cx="1872208" cy="1944216"/>
            <a:chOff x="3480" y="335515"/>
            <a:chExt cx="1521907" cy="91314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480" y="335515"/>
              <a:ext cx="1521907" cy="913144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30225" y="362260"/>
              <a:ext cx="1468417" cy="859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baseline="0" dirty="0" smtClean="0"/>
                <a:t>Устанавливает</a:t>
              </a:r>
              <a:r>
                <a:rPr lang="ru-RU" sz="1600" b="1" i="1" kern="1200" dirty="0" smtClean="0"/>
                <a:t> цель</a:t>
              </a:r>
              <a:r>
                <a:rPr lang="ru-RU" sz="1600" b="1" i="1" kern="1200" baseline="0" dirty="0" smtClean="0"/>
                <a:t>  и миссии компании      </a:t>
              </a:r>
              <a:endParaRPr lang="ru-RU" sz="1600" i="1" kern="12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 rot="5400000">
            <a:off x="872283" y="3528316"/>
            <a:ext cx="720082" cy="377433"/>
            <a:chOff x="1677578" y="603371"/>
            <a:chExt cx="322644" cy="377433"/>
          </a:xfrm>
          <a:solidFill>
            <a:schemeClr val="bg1">
              <a:lumMod val="85000"/>
            </a:schemeClr>
          </a:solidFill>
        </p:grpSpPr>
        <p:sp>
          <p:nvSpPr>
            <p:cNvPr id="21" name="Стрелка вправо 20"/>
            <p:cNvSpPr/>
            <p:nvPr/>
          </p:nvSpPr>
          <p:spPr>
            <a:xfrm>
              <a:off x="1677578" y="603371"/>
              <a:ext cx="322644" cy="377433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трелка вправо 4"/>
            <p:cNvSpPr/>
            <p:nvPr/>
          </p:nvSpPr>
          <p:spPr>
            <a:xfrm>
              <a:off x="1677578" y="678858"/>
              <a:ext cx="225851" cy="226459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483768" y="4005064"/>
            <a:ext cx="1872208" cy="1944216"/>
            <a:chOff x="2134151" y="335515"/>
            <a:chExt cx="1521907" cy="91314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2134151" y="335515"/>
              <a:ext cx="1521907" cy="9131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2160896" y="362260"/>
              <a:ext cx="1468417" cy="859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/>
                <a:t>Ответы на вопросы:</a:t>
              </a:r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baseline="0" dirty="0" smtClean="0"/>
                <a:t>1.Что</a:t>
              </a:r>
              <a:r>
                <a:rPr lang="ru-RU" sz="1600" b="1" i="1" kern="1200" dirty="0" smtClean="0"/>
                <a:t> нам приносит доход?</a:t>
              </a:r>
              <a:r>
                <a:rPr lang="ru-RU" sz="1600" b="1" i="1" kern="1200" baseline="0" dirty="0" smtClean="0"/>
                <a:t>   </a:t>
              </a:r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/>
                <a:t>2. Почему у нас такие расходы?</a:t>
              </a:r>
              <a:r>
                <a:rPr lang="ru-RU" sz="1600" b="1" i="1" kern="1200" baseline="0" dirty="0" smtClean="0"/>
                <a:t>      </a:t>
              </a:r>
              <a:endParaRPr lang="ru-RU" sz="1600" i="1" kern="12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 rot="5400000">
            <a:off x="3032523" y="3528317"/>
            <a:ext cx="720081" cy="377433"/>
            <a:chOff x="1677578" y="603371"/>
            <a:chExt cx="322644" cy="377433"/>
          </a:xfrm>
          <a:solidFill>
            <a:schemeClr val="bg1">
              <a:lumMod val="85000"/>
            </a:schemeClr>
          </a:solidFill>
        </p:grpSpPr>
        <p:sp>
          <p:nvSpPr>
            <p:cNvPr id="28" name="Стрелка вправо 27"/>
            <p:cNvSpPr/>
            <p:nvPr/>
          </p:nvSpPr>
          <p:spPr>
            <a:xfrm>
              <a:off x="1677578" y="603371"/>
              <a:ext cx="322644" cy="377433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трелка вправо 4"/>
            <p:cNvSpPr/>
            <p:nvPr/>
          </p:nvSpPr>
          <p:spPr>
            <a:xfrm>
              <a:off x="1677578" y="678858"/>
              <a:ext cx="225851" cy="226459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644008" y="3933056"/>
            <a:ext cx="1872208" cy="2016224"/>
            <a:chOff x="4264821" y="335515"/>
            <a:chExt cx="1521907" cy="913144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264821" y="335515"/>
              <a:ext cx="1521907" cy="913144"/>
            </a:xfrm>
            <a:prstGeom prst="roundRect">
              <a:avLst>
                <a:gd name="adj" fmla="val 10000"/>
              </a:avLst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4291566" y="362260"/>
              <a:ext cx="1468417" cy="859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dirty="0" smtClean="0"/>
                <a:t>Задача – достижение цели и соответствие миссии</a:t>
              </a:r>
              <a:endParaRPr lang="ru-RU" sz="1600" b="1" i="1" kern="1200" baseline="0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 rot="5400000">
            <a:off x="5156759" y="3492313"/>
            <a:ext cx="648073" cy="377433"/>
            <a:chOff x="1677578" y="603371"/>
            <a:chExt cx="322644" cy="377433"/>
          </a:xfrm>
          <a:solidFill>
            <a:schemeClr val="bg1">
              <a:lumMod val="85000"/>
            </a:schemeClr>
          </a:solidFill>
        </p:grpSpPr>
        <p:sp>
          <p:nvSpPr>
            <p:cNvPr id="32" name="Стрелка вправо 31"/>
            <p:cNvSpPr/>
            <p:nvPr/>
          </p:nvSpPr>
          <p:spPr>
            <a:xfrm>
              <a:off x="1677578" y="603371"/>
              <a:ext cx="322644" cy="377433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трелка вправо 4"/>
            <p:cNvSpPr/>
            <p:nvPr/>
          </p:nvSpPr>
          <p:spPr>
            <a:xfrm>
              <a:off x="1677578" y="678858"/>
              <a:ext cx="225851" cy="226459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804248" y="3933056"/>
            <a:ext cx="2016224" cy="1944216"/>
            <a:chOff x="6395491" y="335515"/>
            <a:chExt cx="1521907" cy="913144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6395491" y="335515"/>
              <a:ext cx="1521907" cy="913144"/>
            </a:xfrm>
            <a:prstGeom prst="roundRect">
              <a:avLst>
                <a:gd name="adj" fmla="val 10000"/>
              </a:avLst>
            </a:prstGeom>
            <a:solidFill>
              <a:srgbClr val="FF33C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Скругленный прямоугольник 4"/>
            <p:cNvSpPr/>
            <p:nvPr/>
          </p:nvSpPr>
          <p:spPr>
            <a:xfrm>
              <a:off x="6422236" y="362260"/>
              <a:ext cx="1468417" cy="859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342900" lvl="0" indent="-34290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600" b="1" i="1" kern="1200" baseline="0" dirty="0" smtClean="0"/>
                <a:t>Достигнута ли цель?</a:t>
              </a:r>
            </a:p>
            <a:p>
              <a:pPr marL="342900" lvl="0" indent="-34290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600" b="1" i="1" dirty="0" smtClean="0"/>
                <a:t>Если нет - что мешает ее достигнуть?</a:t>
              </a:r>
              <a:endParaRPr lang="ru-RU" sz="1600" b="1" i="1" kern="1200" baseline="0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5400000">
            <a:off x="7317000" y="3492312"/>
            <a:ext cx="648073" cy="377433"/>
            <a:chOff x="1677578" y="603371"/>
            <a:chExt cx="322644" cy="377433"/>
          </a:xfrm>
          <a:solidFill>
            <a:schemeClr val="bg1">
              <a:lumMod val="85000"/>
            </a:schemeClr>
          </a:solidFill>
        </p:grpSpPr>
        <p:sp>
          <p:nvSpPr>
            <p:cNvPr id="38" name="Стрелка вправо 37"/>
            <p:cNvSpPr/>
            <p:nvPr/>
          </p:nvSpPr>
          <p:spPr>
            <a:xfrm>
              <a:off x="1677578" y="603371"/>
              <a:ext cx="322644" cy="377433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Стрелка вправо 4"/>
            <p:cNvSpPr/>
            <p:nvPr/>
          </p:nvSpPr>
          <p:spPr>
            <a:xfrm>
              <a:off x="1677578" y="678858"/>
              <a:ext cx="225851" cy="226459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836712"/>
            <a:ext cx="8401080" cy="642941"/>
          </a:xfrm>
        </p:spPr>
        <p:txBody>
          <a:bodyPr/>
          <a:lstStyle/>
          <a:p>
            <a:pPr algn="l"/>
            <a:r>
              <a:rPr lang="ru-RU" dirty="0" smtClean="0"/>
              <a:t>Как аукнется….</a:t>
            </a:r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755576" y="1916832"/>
          <a:ext cx="727280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ru-RU" dirty="0" smtClean="0"/>
              <a:t>Основа реализации ССП -  система </a:t>
            </a:r>
            <a:r>
              <a:rPr lang="en-US" dirty="0" smtClean="0"/>
              <a:t>KPI!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755576" y="2564904"/>
            <a:ext cx="5184576" cy="2736304"/>
          </a:xfrm>
        </p:spPr>
        <p:txBody>
          <a:bodyPr/>
          <a:lstStyle/>
          <a:p>
            <a:pPr algn="just">
              <a:buNone/>
            </a:pPr>
            <a:r>
              <a:rPr lang="ru-RU" sz="1800" b="1" u="sng" dirty="0" smtClean="0">
                <a:solidFill>
                  <a:srgbClr val="FF0000"/>
                </a:solidFill>
              </a:rPr>
              <a:t>Правило: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Показатели у каждой компании могут быть свои. Главное – они должны оперативно отвечать на ВСЕ вопросы, возникающие в процессе реализации стратегии.</a:t>
            </a:r>
            <a:endParaRPr lang="ru-RU" sz="1800" dirty="0"/>
          </a:p>
        </p:txBody>
      </p:sp>
      <p:pic>
        <p:nvPicPr>
          <p:cNvPr id="26626" name="Picture 2" descr="H:\ССП Презентация\Вопрос-отв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36912"/>
            <a:ext cx="2676404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908720"/>
            <a:ext cx="8401080" cy="642941"/>
          </a:xfrm>
        </p:spPr>
        <p:txBody>
          <a:bodyPr/>
          <a:lstStyle/>
          <a:p>
            <a:pPr algn="l"/>
            <a:r>
              <a:rPr lang="ru-RU" dirty="0" smtClean="0"/>
              <a:t>А как у нас?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467544" y="1988840"/>
            <a:ext cx="8208912" cy="1800200"/>
          </a:xfrm>
        </p:spPr>
        <p:txBody>
          <a:bodyPr/>
          <a:lstStyle/>
          <a:p>
            <a:pPr algn="just">
              <a:buNone/>
            </a:pPr>
            <a:r>
              <a:rPr lang="ru-RU" sz="1800" b="1" u="sng" dirty="0" smtClean="0">
                <a:solidFill>
                  <a:srgbClr val="FF0000"/>
                </a:solidFill>
              </a:rPr>
              <a:t>Установлены </a:t>
            </a:r>
            <a:r>
              <a:rPr lang="en-US" sz="1800" b="1" u="sng" dirty="0" smtClean="0">
                <a:solidFill>
                  <a:srgbClr val="FF0000"/>
                </a:solidFill>
              </a:rPr>
              <a:t>KPI</a:t>
            </a:r>
            <a:r>
              <a:rPr lang="ru-RU" sz="1800" b="1" u="sng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 algn="just">
              <a:buAutoNum type="arabicPeriod"/>
            </a:pPr>
            <a:r>
              <a:rPr lang="ru-RU" sz="1800" dirty="0" smtClean="0">
                <a:solidFill>
                  <a:srgbClr val="0066FF"/>
                </a:solidFill>
              </a:rPr>
              <a:t>Всей компании в соответствии со стратегией</a:t>
            </a:r>
            <a:r>
              <a:rPr lang="ru-RU" sz="1800" dirty="0"/>
              <a:t> </a:t>
            </a:r>
            <a:r>
              <a:rPr lang="ru-RU" sz="1800" dirty="0" smtClean="0">
                <a:solidFill>
                  <a:srgbClr val="0066FF"/>
                </a:solidFill>
              </a:rPr>
              <a:t>– </a:t>
            </a:r>
          </a:p>
          <a:p>
            <a:pPr marL="342900" indent="-342900" algn="just"/>
            <a:r>
              <a:rPr lang="ru-RU" sz="1800" dirty="0" smtClean="0"/>
              <a:t>выполнение </a:t>
            </a:r>
            <a:r>
              <a:rPr lang="en-US" sz="1800" dirty="0" smtClean="0"/>
              <a:t>BP</a:t>
            </a:r>
            <a:r>
              <a:rPr lang="ru-RU" sz="1800" dirty="0" smtClean="0"/>
              <a:t>, уровень доходности, доля рынка</a:t>
            </a:r>
          </a:p>
          <a:p>
            <a:pPr marL="342900" indent="-342900" algn="just"/>
            <a:r>
              <a:rPr lang="ru-RU" sz="1800" dirty="0" smtClean="0"/>
              <a:t> расставлены приоритеты</a:t>
            </a:r>
          </a:p>
          <a:p>
            <a:pPr marL="342900" indent="-342900" algn="just"/>
            <a:endParaRPr lang="ru-RU" sz="1800" dirty="0"/>
          </a:p>
        </p:txBody>
      </p:sp>
      <p:pic>
        <p:nvPicPr>
          <p:cNvPr id="31747" name="Picture 3" descr="H:\ССП Презентация\priority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996952"/>
            <a:ext cx="1528192" cy="172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8401080" cy="642941"/>
          </a:xfrm>
        </p:spPr>
        <p:txBody>
          <a:bodyPr/>
          <a:lstStyle/>
          <a:p>
            <a:pPr algn="l"/>
            <a:r>
              <a:rPr lang="ru-RU" dirty="0" smtClean="0"/>
              <a:t>А как у нас?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467544" y="1772816"/>
            <a:ext cx="8208912" cy="4680520"/>
          </a:xfrm>
        </p:spPr>
        <p:txBody>
          <a:bodyPr/>
          <a:lstStyle/>
          <a:p>
            <a:pPr algn="just">
              <a:buNone/>
            </a:pPr>
            <a:r>
              <a:rPr lang="ru-RU" sz="1800" b="1" u="sng" dirty="0" smtClean="0">
                <a:solidFill>
                  <a:srgbClr val="FF0000"/>
                </a:solidFill>
              </a:rPr>
              <a:t>Установлены </a:t>
            </a:r>
            <a:r>
              <a:rPr lang="en-US" sz="1800" b="1" u="sng" dirty="0" smtClean="0">
                <a:solidFill>
                  <a:srgbClr val="FF0000"/>
                </a:solidFill>
              </a:rPr>
              <a:t>KPI</a:t>
            </a:r>
            <a:r>
              <a:rPr lang="ru-RU" sz="1800" b="1" u="sng" dirty="0" smtClean="0">
                <a:solidFill>
                  <a:srgbClr val="FF0000"/>
                </a:solidFill>
              </a:rPr>
              <a:t>:</a:t>
            </a:r>
            <a:endParaRPr lang="ru-RU" sz="1800" u="sng" dirty="0" smtClean="0"/>
          </a:p>
          <a:p>
            <a:pPr marL="342900" indent="-342900" algn="just">
              <a:buNone/>
            </a:pPr>
            <a:r>
              <a:rPr lang="ru-RU" sz="1800" dirty="0">
                <a:solidFill>
                  <a:srgbClr val="0066FF"/>
                </a:solidFill>
              </a:rPr>
              <a:t>2.</a:t>
            </a:r>
            <a:r>
              <a:rPr lang="ru-RU" sz="1800" dirty="0" smtClean="0"/>
              <a:t>   </a:t>
            </a:r>
            <a:r>
              <a:rPr lang="ru-RU" sz="1800" dirty="0">
                <a:solidFill>
                  <a:srgbClr val="0066FF"/>
                </a:solidFill>
              </a:rPr>
              <a:t>По подразделениям (в натуральных и финансовых показателях</a:t>
            </a:r>
            <a:r>
              <a:rPr lang="ru-RU" sz="1800" dirty="0" smtClean="0">
                <a:solidFill>
                  <a:srgbClr val="0066FF"/>
                </a:solidFill>
              </a:rPr>
              <a:t>) - </a:t>
            </a:r>
            <a:endParaRPr lang="ru-RU" sz="1800" dirty="0">
              <a:solidFill>
                <a:srgbClr val="0066FF"/>
              </a:solidFill>
            </a:endParaRPr>
          </a:p>
          <a:p>
            <a:pPr marL="342900" indent="-342900" algn="just"/>
            <a:r>
              <a:rPr lang="ru-RU" sz="1800" dirty="0" smtClean="0"/>
              <a:t>ТО и ТР – количество выполненных нормо-часов</a:t>
            </a:r>
          </a:p>
          <a:p>
            <a:pPr marL="342900" indent="-342900" algn="just"/>
            <a:r>
              <a:rPr lang="ru-RU" sz="1800" dirty="0" smtClean="0"/>
              <a:t> Департамент продаж – выполнение </a:t>
            </a:r>
            <a:r>
              <a:rPr lang="en-US" sz="1800" dirty="0" smtClean="0"/>
              <a:t>BP</a:t>
            </a:r>
            <a:r>
              <a:rPr lang="ru-RU" sz="1800" dirty="0" smtClean="0"/>
              <a:t> в штуках, средняя доходность на автомобиль, оборачиваемость склада</a:t>
            </a:r>
          </a:p>
          <a:p>
            <a:pPr marL="342900" indent="-342900" algn="just"/>
            <a:r>
              <a:rPr lang="ru-RU" sz="1800" dirty="0" smtClean="0"/>
              <a:t> Страхование – выполнение плана по страхованию</a:t>
            </a:r>
          </a:p>
          <a:p>
            <a:pPr marL="342900" indent="-342900" algn="just"/>
            <a:r>
              <a:rPr lang="ru-RU" sz="1800" dirty="0"/>
              <a:t>Отдел ЗЧ – выполнение </a:t>
            </a:r>
            <a:r>
              <a:rPr lang="en-US" sz="1800" dirty="0" smtClean="0"/>
              <a:t>BP</a:t>
            </a:r>
            <a:r>
              <a:rPr lang="ru-RU" sz="1800" dirty="0" smtClean="0"/>
              <a:t> </a:t>
            </a:r>
            <a:r>
              <a:rPr lang="ru-RU" sz="1800" dirty="0"/>
              <a:t>(в закупочных ценах</a:t>
            </a:r>
            <a:r>
              <a:rPr lang="ru-RU" sz="1800" dirty="0" smtClean="0"/>
              <a:t>), оборачиваемость склада, работа с неликвидами</a:t>
            </a:r>
          </a:p>
          <a:p>
            <a:pPr marL="342900" indent="-342900" algn="just"/>
            <a:r>
              <a:rPr lang="ru-RU" sz="1800" dirty="0" smtClean="0"/>
              <a:t>Финансовая группа – показатель величины оборотного капитала, показатель дебиторской задолженности</a:t>
            </a:r>
          </a:p>
          <a:p>
            <a:pPr marL="342900" indent="-342900" algn="just"/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836712"/>
            <a:ext cx="8401080" cy="642941"/>
          </a:xfrm>
        </p:spPr>
        <p:txBody>
          <a:bodyPr/>
          <a:lstStyle/>
          <a:p>
            <a:pPr algn="l"/>
            <a:r>
              <a:rPr lang="ru-RU" dirty="0" smtClean="0"/>
              <a:t>А как у нас?</a:t>
            </a:r>
            <a:endParaRPr lang="ru-RU" dirty="0"/>
          </a:p>
        </p:txBody>
      </p:sp>
      <p:sp>
        <p:nvSpPr>
          <p:cNvPr id="5" name="Текст 5"/>
          <p:cNvSpPr>
            <a:spLocks noGrp="1"/>
          </p:cNvSpPr>
          <p:nvPr>
            <p:ph type="body" sz="half" idx="10"/>
          </p:nvPr>
        </p:nvSpPr>
        <p:spPr>
          <a:xfrm>
            <a:off x="539552" y="1556792"/>
            <a:ext cx="8208912" cy="4680520"/>
          </a:xfrm>
        </p:spPr>
        <p:txBody>
          <a:bodyPr/>
          <a:lstStyle/>
          <a:p>
            <a:pPr algn="just">
              <a:buNone/>
            </a:pPr>
            <a:r>
              <a:rPr lang="ru-RU" sz="1800" b="1" u="sng" dirty="0" smtClean="0">
                <a:solidFill>
                  <a:srgbClr val="FF0000"/>
                </a:solidFill>
              </a:rPr>
              <a:t>Установлены </a:t>
            </a:r>
            <a:r>
              <a:rPr lang="en-US" sz="1800" b="1" u="sng" dirty="0" smtClean="0">
                <a:solidFill>
                  <a:srgbClr val="FF0000"/>
                </a:solidFill>
              </a:rPr>
              <a:t>KPI</a:t>
            </a:r>
            <a:r>
              <a:rPr lang="ru-RU" sz="1800" b="1" u="sng" dirty="0" smtClean="0">
                <a:solidFill>
                  <a:srgbClr val="FF0000"/>
                </a:solidFill>
              </a:rPr>
              <a:t>:</a:t>
            </a:r>
            <a:endParaRPr lang="ru-RU" sz="1800" u="sng" dirty="0" smtClean="0"/>
          </a:p>
          <a:p>
            <a:pPr marL="342900" indent="-342900" algn="just">
              <a:buNone/>
            </a:pPr>
            <a:r>
              <a:rPr lang="ru-RU" sz="1800" dirty="0" smtClean="0">
                <a:solidFill>
                  <a:srgbClr val="0066FF"/>
                </a:solidFill>
              </a:rPr>
              <a:t>3.</a:t>
            </a:r>
            <a:r>
              <a:rPr lang="ru-RU" sz="1800" dirty="0" smtClean="0"/>
              <a:t>   </a:t>
            </a:r>
            <a:r>
              <a:rPr lang="ru-RU" sz="1800" dirty="0">
                <a:solidFill>
                  <a:srgbClr val="0066FF"/>
                </a:solidFill>
              </a:rPr>
              <a:t>Топ -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rgbClr val="0066FF"/>
                </a:solidFill>
              </a:rPr>
              <a:t>Менеджменту - </a:t>
            </a:r>
            <a:endParaRPr lang="ru-RU" sz="1800" dirty="0">
              <a:solidFill>
                <a:srgbClr val="0066FF"/>
              </a:solidFill>
            </a:endParaRPr>
          </a:p>
          <a:p>
            <a:pPr marL="342900" indent="-342900" algn="just"/>
            <a:r>
              <a:rPr lang="ru-RU" sz="1800" dirty="0" smtClean="0"/>
              <a:t>Выполнение показателей, установленных компании в целом: мотивация</a:t>
            </a:r>
            <a:r>
              <a:rPr lang="ru-RU" sz="1800" dirty="0" smtClean="0"/>
              <a:t>, ориентированная на показатели, перечисленные выше</a:t>
            </a:r>
          </a:p>
          <a:p>
            <a:pPr marL="342900" indent="-342900" algn="just">
              <a:buAutoNum type="arabicPeriod" startAt="4"/>
            </a:pPr>
            <a:r>
              <a:rPr lang="ru-RU" sz="1800" dirty="0" smtClean="0">
                <a:solidFill>
                  <a:srgbClr val="0066FF"/>
                </a:solidFill>
              </a:rPr>
              <a:t>Среднему звену производственного персонала – </a:t>
            </a:r>
          </a:p>
          <a:p>
            <a:pPr marL="342900" indent="-342900" algn="just"/>
            <a:r>
              <a:rPr lang="ru-RU" sz="1800" dirty="0" smtClean="0"/>
              <a:t>Установлен индивидуальный план (в рамках общего плана подразделения), от выполнения которого зависит поощрение. </a:t>
            </a:r>
            <a:endParaRPr lang="ru-RU" sz="1800" dirty="0"/>
          </a:p>
          <a:p>
            <a:pPr marL="342900" indent="-342900" algn="just">
              <a:buNone/>
            </a:pPr>
            <a:r>
              <a:rPr lang="ru-RU" sz="1800" dirty="0" smtClean="0">
                <a:solidFill>
                  <a:srgbClr val="0066FF"/>
                </a:solidFill>
              </a:rPr>
              <a:t>5.  Низшему звену производственного и непроизводственного персонала – </a:t>
            </a:r>
            <a:endParaRPr lang="ru-RU" sz="1800" dirty="0">
              <a:solidFill>
                <a:srgbClr val="0066FF"/>
              </a:solidFill>
            </a:endParaRPr>
          </a:p>
          <a:p>
            <a:pPr marL="342900" indent="-342900" algn="just"/>
            <a:r>
              <a:rPr lang="ru-RU" sz="1800" dirty="0" smtClean="0"/>
              <a:t>Вознаграждение зависит от положительного результата выполнения обязанностей, предусмотренными должностными инструкциями. Инициатива поощряется дополнительно.</a:t>
            </a:r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аганка">
  <a:themeElements>
    <a:clrScheme name="1_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">
      <a:majorFont>
        <a:latin typeface="NissanAG-MedExt"/>
        <a:ea typeface=""/>
        <a:cs typeface=""/>
      </a:majorFont>
      <a:minorFont>
        <a:latin typeface="NissanAG-Medium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NissanAG-MedExt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NissanAG-MedExt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1_Blank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Blank">
    <a:majorFont>
      <a:latin typeface="NissanAG-MedExt"/>
      <a:ea typeface=""/>
      <a:cs typeface=""/>
    </a:majorFont>
    <a:minorFont>
      <a:latin typeface="NissanAG-Medium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Таганка</Template>
  <TotalTime>227</TotalTime>
  <Words>495</Words>
  <Application>Microsoft Office PowerPoint</Application>
  <PresentationFormat>Экран (4:3)</PresentationFormat>
  <Paragraphs>93</Paragraphs>
  <Slides>12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Таганка</vt:lpstr>
      <vt:lpstr>Система сбалансированных показателей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irina_f</dc:creator>
  <cp:lastModifiedBy>fim</cp:lastModifiedBy>
  <cp:revision>48</cp:revision>
  <dcterms:created xsi:type="dcterms:W3CDTF">2011-06-18T15:56:13Z</dcterms:created>
  <dcterms:modified xsi:type="dcterms:W3CDTF">2011-07-04T05:40:44Z</dcterms:modified>
</cp:coreProperties>
</file>